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728" r:id="rId2"/>
    <p:sldMasterId id="2147483764" r:id="rId3"/>
  </p:sldMasterIdLst>
  <p:sldIdLst>
    <p:sldId id="374" r:id="rId4"/>
    <p:sldId id="347" r:id="rId5"/>
    <p:sldId id="349" r:id="rId6"/>
    <p:sldId id="350" r:id="rId7"/>
    <p:sldId id="351" r:id="rId8"/>
    <p:sldId id="394" r:id="rId9"/>
    <p:sldId id="295" r:id="rId10"/>
    <p:sldId id="286" r:id="rId11"/>
    <p:sldId id="287" r:id="rId12"/>
    <p:sldId id="358" r:id="rId13"/>
    <p:sldId id="354" r:id="rId14"/>
    <p:sldId id="356" r:id="rId15"/>
    <p:sldId id="353" r:id="rId16"/>
    <p:sldId id="345" r:id="rId17"/>
    <p:sldId id="288" r:id="rId18"/>
    <p:sldId id="289" r:id="rId19"/>
    <p:sldId id="323" r:id="rId20"/>
    <p:sldId id="344" r:id="rId21"/>
    <p:sldId id="293" r:id="rId22"/>
    <p:sldId id="298" r:id="rId23"/>
    <p:sldId id="299" r:id="rId24"/>
    <p:sldId id="325" r:id="rId25"/>
    <p:sldId id="343" r:id="rId26"/>
    <p:sldId id="291" r:id="rId27"/>
    <p:sldId id="297" r:id="rId28"/>
    <p:sldId id="327" r:id="rId29"/>
    <p:sldId id="340" r:id="rId30"/>
    <p:sldId id="341" r:id="rId31"/>
    <p:sldId id="342" r:id="rId32"/>
    <p:sldId id="306" r:id="rId33"/>
    <p:sldId id="307" r:id="rId34"/>
    <p:sldId id="331" r:id="rId35"/>
    <p:sldId id="338" r:id="rId36"/>
    <p:sldId id="339" r:id="rId37"/>
    <p:sldId id="313" r:id="rId38"/>
    <p:sldId id="314" r:id="rId39"/>
    <p:sldId id="334" r:id="rId40"/>
    <p:sldId id="335" r:id="rId41"/>
    <p:sldId id="336" r:id="rId42"/>
    <p:sldId id="337" r:id="rId43"/>
    <p:sldId id="319" r:id="rId44"/>
    <p:sldId id="359" r:id="rId45"/>
    <p:sldId id="360" r:id="rId46"/>
    <p:sldId id="322" r:id="rId47"/>
    <p:sldId id="361" r:id="rId48"/>
    <p:sldId id="362" r:id="rId49"/>
    <p:sldId id="373" r:id="rId50"/>
    <p:sldId id="364" r:id="rId51"/>
    <p:sldId id="365" r:id="rId52"/>
    <p:sldId id="366" r:id="rId53"/>
    <p:sldId id="368" r:id="rId54"/>
    <p:sldId id="367" r:id="rId55"/>
    <p:sldId id="370" r:id="rId56"/>
    <p:sldId id="369" r:id="rId57"/>
    <p:sldId id="377" r:id="rId58"/>
    <p:sldId id="375" r:id="rId59"/>
    <p:sldId id="376" r:id="rId60"/>
    <p:sldId id="393" r:id="rId61"/>
    <p:sldId id="378" r:id="rId62"/>
    <p:sldId id="385" r:id="rId63"/>
    <p:sldId id="384" r:id="rId64"/>
    <p:sldId id="383" r:id="rId65"/>
    <p:sldId id="387" r:id="rId66"/>
    <p:sldId id="386" r:id="rId67"/>
    <p:sldId id="391" r:id="rId68"/>
    <p:sldId id="382" r:id="rId69"/>
    <p:sldId id="380" r:id="rId70"/>
    <p:sldId id="371"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B2A"/>
    <a:srgbClr val="85D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70" d="100"/>
          <a:sy n="70" d="100"/>
        </p:scale>
        <p:origin x="642"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slide" Target="slides/slide6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tr-TR" smtClean="0"/>
              <a:t>Asıl başlık stili için tıklatın</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7835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585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4558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52453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3842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667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58649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0264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409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7018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0275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38050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7552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8043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5537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35206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4887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0652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mtClean="0"/>
              <a:t>Asıl başlık stili için tıklatın</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8617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70413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26096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450DF81-C47C-49CE-A900-7094F0C801BE}" type="datetimeFigureOut">
              <a:rPr lang="tr-TR" smtClean="0">
                <a:solidFill>
                  <a:prstClr val="black">
                    <a:tint val="75000"/>
                  </a:prstClr>
                </a:solidFill>
              </a:rPr>
              <a:pPr/>
              <a:t>21.4.2018</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B0595D7-5BBD-4703-9A1E-98985682CF1A}"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2488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
        <p:nvSpPr>
          <p:cNvPr id="8" name="Title 7"/>
          <p:cNvSpPr>
            <a:spLocks noGrp="1"/>
          </p:cNvSpPr>
          <p:nvPr>
            <p:ph type="title"/>
          </p:nvPr>
        </p:nvSpPr>
        <p:spPr/>
        <p:txBody>
          <a:bodyPr/>
          <a:lstStyle/>
          <a:p>
            <a:r>
              <a:rPr lang="tr-TR" smtClean="0"/>
              <a:t>Asıl başlık stili için tıklatın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tr-TR" smtClean="0"/>
              <a:t>Asıl metin stillerini düzenlemek için tıklatın</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tr-TR" smtClean="0"/>
              <a:t>Asıl metin stillerini düzenlemek için tıklatın</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tr-TR" smtClean="0"/>
              <a:t>Asıl başlık stili için tıklatın</a:t>
            </a:r>
            <a:endParaRPr lang="en-US" dirty="0"/>
          </a:p>
        </p:txBody>
      </p:sp>
      <p:sp>
        <p:nvSpPr>
          <p:cNvPr id="3" name="Content Placeholder 2"/>
          <p:cNvSpPr>
            <a:spLocks noGrp="1"/>
          </p:cNvSpPr>
          <p:nvPr>
            <p:ph idx="1"/>
          </p:nvPr>
        </p:nvSpPr>
        <p:spPr>
          <a:xfrm>
            <a:off x="6332737" y="2618912"/>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tr-TR" smtClean="0"/>
              <a:t>Asıl metin stillerini düzenlemek için tıklatın</a:t>
            </a:r>
          </a:p>
        </p:txBody>
      </p:sp>
      <p:sp>
        <p:nvSpPr>
          <p:cNvPr id="5" name="Date Placeholder 4"/>
          <p:cNvSpPr>
            <a:spLocks noGrp="1"/>
          </p:cNvSpPr>
          <p:nvPr>
            <p:ph type="dt" sz="half" idx="10"/>
          </p:nvPr>
        </p:nvSpPr>
        <p:spPr/>
        <p:txBody>
          <a:bodyPr/>
          <a:lstStyle/>
          <a:p>
            <a:fld id="{42A54C80-263E-416B-A8E0-580EDEADCBDC}" type="datetimeFigureOut">
              <a:rPr lang="en-US" smtClean="0"/>
              <a:t>4/21/2018</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519954A3-9DFD-4C44-94BA-B95130A3BA1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tr-TR" smtClean="0"/>
              <a:t>Resim eklemek için simgeyi tıklatın</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4/21/2018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B61BEF0D-F0BB-DE4B-95CE-6DB70DBA9567}" type="datetimeFigureOut">
              <a:rPr lang="en-US" smtClean="0"/>
              <a:pPr/>
              <a:t>4/21/2018</a:t>
            </a:fld>
            <a:endParaRPr lang="en-US" dirty="0"/>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450DF81-C47C-49CE-A900-7094F0C801BE}" type="datetimeFigureOut">
              <a:rPr lang="tr-TR" smtClean="0">
                <a:solidFill>
                  <a:prstClr val="black">
                    <a:tint val="75000"/>
                  </a:prstClr>
                </a:solidFill>
              </a:rPr>
              <a:pPr defTabSz="914400"/>
              <a:t>21.4.2018</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B0595D7-5BBD-4703-9A1E-98985682CF1A}"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p14="http://schemas.microsoft.com/office/powerpoint/2010/main" val="23932023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450DF81-C47C-49CE-A900-7094F0C801BE}" type="datetimeFigureOut">
              <a:rPr lang="tr-TR" smtClean="0">
                <a:solidFill>
                  <a:prstClr val="black">
                    <a:tint val="75000"/>
                  </a:prstClr>
                </a:solidFill>
              </a:rPr>
              <a:pPr defTabSz="914400"/>
              <a:t>21.4.2018</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B0595D7-5BBD-4703-9A1E-98985682CF1A}"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p14="http://schemas.microsoft.com/office/powerpoint/2010/main" val="2977930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image" Target="../media/image39.jp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1.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5.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4.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8" Type="http://schemas.openxmlformats.org/officeDocument/2006/relationships/hyperlink" Target="mailto:info@bolworm.com" TargetMode="External"/><Relationship Id="rId3" Type="http://schemas.microsoft.com/office/2007/relationships/hdphoto" Target="../media/hdphoto1.wdp"/><Relationship Id="rId7" Type="http://schemas.openxmlformats.org/officeDocument/2006/relationships/hyperlink" Target="http://www.bolworm.com/" TargetMode="External"/><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1.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a:stretch>
            <a:fillRect/>
          </a:stretch>
        </p:blipFill>
        <p:spPr>
          <a:xfrm>
            <a:off x="6818244" y="5486400"/>
            <a:ext cx="1371600" cy="934277"/>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Unvan 6"/>
          <p:cNvSpPr>
            <a:spLocks noGrp="1"/>
          </p:cNvSpPr>
          <p:nvPr>
            <p:ph type="title"/>
          </p:nvPr>
        </p:nvSpPr>
        <p:spPr/>
        <p:txBody>
          <a:bodyPr/>
          <a:lstStyle/>
          <a:p>
            <a:endParaRPr lang="tr-TR"/>
          </a:p>
        </p:txBody>
      </p:sp>
      <p:pic>
        <p:nvPicPr>
          <p:cNvPr id="10" name="Picture 2"/>
          <p:cNvPicPr>
            <a:picLocks noGrp="1" noChangeAspect="1" noChangeArrowheads="1"/>
          </p:cNvPicPr>
          <p:nvPr>
            <p:ph idx="1"/>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0" y="-445477"/>
            <a:ext cx="12192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 y="-171496"/>
            <a:ext cx="6221895" cy="135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ikdörtgen 11"/>
          <p:cNvSpPr/>
          <p:nvPr/>
        </p:nvSpPr>
        <p:spPr>
          <a:xfrm>
            <a:off x="1097280" y="1756441"/>
            <a:ext cx="4800743" cy="2083327"/>
          </a:xfrm>
          <a:prstGeom prst="rect">
            <a:avLst/>
          </a:prstGeom>
        </p:spPr>
        <p:txBody>
          <a:bodyPr wrap="square">
            <a:spAutoFit/>
          </a:bodyPr>
          <a:lstStyle/>
          <a:p>
            <a:pPr>
              <a:lnSpc>
                <a:spcPct val="107000"/>
              </a:lnSpc>
              <a:spcAft>
                <a:spcPts val="800"/>
              </a:spcAft>
            </a:pPr>
            <a:r>
              <a:rPr lang="tr-TR" sz="24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KATI GÜBRELERİMİZ</a:t>
            </a:r>
            <a:r>
              <a:rPr lang="tr-TR" sz="2400" b="1" dirty="0">
                <a:latin typeface="Calibri" panose="020F0502020204030204" pitchFamily="34" charset="0"/>
                <a:ea typeface="Calibri" panose="020F0502020204030204" pitchFamily="34" charset="0"/>
                <a:cs typeface="Times New Roman" panose="02020603050405020304" pitchFamily="18" charset="0"/>
              </a:rPr>
              <a:t>	</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err="1" smtClean="0">
                <a:latin typeface="Calibri" panose="020F0502020204030204" pitchFamily="34" charset="0"/>
                <a:ea typeface="Calibri" panose="020F0502020204030204" pitchFamily="34" charset="0"/>
                <a:cs typeface="Times New Roman" panose="02020603050405020304" pitchFamily="18" charset="0"/>
              </a:rPr>
              <a:t>Soil</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%100 Organik</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 (</a:t>
            </a:r>
            <a:r>
              <a:rPr lang="tr-TR" dirty="0">
                <a:latin typeface="Calibri" panose="020F0502020204030204" pitchFamily="34" charset="0"/>
                <a:ea typeface="Calibri" panose="020F0502020204030204" pitchFamily="34" charset="0"/>
                <a:cs typeface="Times New Roman" panose="02020603050405020304" pitchFamily="18" charset="0"/>
              </a:rPr>
              <a:t>Toz)</a:t>
            </a: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err="1" smtClean="0">
                <a:latin typeface="Calibri" panose="020F0502020204030204" pitchFamily="34" charset="0"/>
                <a:ea typeface="Calibri" panose="020F0502020204030204" pitchFamily="34" charset="0"/>
                <a:cs typeface="Times New Roman" panose="02020603050405020304" pitchFamily="18" charset="0"/>
              </a:rPr>
              <a:t>Soil</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%100 Organik </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a:t>
            </a:r>
            <a:r>
              <a:rPr lang="tr-TR" dirty="0">
                <a:latin typeface="Calibri" panose="020F0502020204030204" pitchFamily="34" charset="0"/>
                <a:ea typeface="Calibri" panose="020F0502020204030204" pitchFamily="34" charset="0"/>
                <a:cs typeface="Times New Roman" panose="02020603050405020304" pitchFamily="18" charset="0"/>
              </a:rPr>
              <a:t>Granül)</a:t>
            </a: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err="1" smtClean="0">
                <a:latin typeface="Calibri" panose="020F0502020204030204" pitchFamily="34" charset="0"/>
                <a:ea typeface="Calibri" panose="020F0502020204030204" pitchFamily="34" charset="0"/>
                <a:cs typeface="Times New Roman" panose="02020603050405020304" pitchFamily="18" charset="0"/>
              </a:rPr>
              <a:t>Compo</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smtClean="0">
                <a:latin typeface="Calibri" panose="020F0502020204030204" pitchFamily="34" charset="0"/>
                <a:ea typeface="Calibri" panose="020F0502020204030204" pitchFamily="34" charset="0"/>
                <a:cs typeface="Times New Roman" panose="02020603050405020304" pitchFamily="18" charset="0"/>
              </a:rPr>
              <a:t>%100 Organik</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P                   </a:t>
            </a:r>
            <a:r>
              <a:rPr lang="tr-TR" dirty="0" smtClean="0">
                <a:latin typeface="Calibri" panose="020F0502020204030204" pitchFamily="34" charset="0"/>
                <a:ea typeface="Calibri" panose="020F0502020204030204" pitchFamily="34" charset="0"/>
                <a:cs typeface="Times New Roman" panose="02020603050405020304" pitchFamily="18" charset="0"/>
              </a:rPr>
              <a:t>(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r>
              <a:rPr lang="tr-TR" dirty="0" smtClean="0">
                <a:latin typeface="Calibri" panose="020F0502020204030204" pitchFamily="34" charset="0"/>
                <a:ea typeface="Calibri" panose="020F0502020204030204" pitchFamily="34" charset="0"/>
                <a:cs typeface="Times New Roman" panose="02020603050405020304" pitchFamily="18" charset="0"/>
              </a:rPr>
              <a:t> )</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Dikdörtgen 12"/>
          <p:cNvSpPr/>
          <p:nvPr/>
        </p:nvSpPr>
        <p:spPr>
          <a:xfrm>
            <a:off x="6946710" y="164908"/>
            <a:ext cx="5245290" cy="4876015"/>
          </a:xfrm>
          <a:prstGeom prst="rect">
            <a:avLst/>
          </a:prstGeom>
        </p:spPr>
        <p:txBody>
          <a:bodyPr wrap="square">
            <a:spAutoFit/>
          </a:bodyPr>
          <a:lstStyle/>
          <a:p>
            <a:pPr>
              <a:lnSpc>
                <a:spcPct val="107000"/>
              </a:lnSpc>
              <a:spcAft>
                <a:spcPts val="800"/>
              </a:spcAft>
            </a:pPr>
            <a:r>
              <a:rPr lang="tr-TR" sz="24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SIVI GÜBRELERİMİZ</a:t>
            </a:r>
            <a:endParaRPr lang="tr-TR"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err="1" smtClean="0">
                <a:latin typeface="Calibri" panose="020F0502020204030204" pitchFamily="34" charset="0"/>
                <a:ea typeface="Calibri" panose="020F0502020204030204" pitchFamily="34" charset="0"/>
                <a:cs typeface="Times New Roman" panose="02020603050405020304" pitchFamily="18" charset="0"/>
              </a:rPr>
              <a:t>Power</a:t>
            </a:r>
            <a:r>
              <a:rPr lang="tr-TR" dirty="0" smtClean="0">
                <a:latin typeface="Calibri" panose="020F0502020204030204" pitchFamily="34" charset="0"/>
                <a:ea typeface="Calibri" panose="020F0502020204030204" pitchFamily="34" charset="0"/>
                <a:cs typeface="Times New Roman" panose="02020603050405020304" pitchFamily="18" charset="0"/>
              </a:rPr>
              <a:t>     	                     %100 Organik</a:t>
            </a: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err="1" smtClean="0">
                <a:latin typeface="Calibri" panose="020F0502020204030204" pitchFamily="34" charset="0"/>
                <a:ea typeface="Calibri" panose="020F0502020204030204" pitchFamily="34" charset="0"/>
                <a:cs typeface="Times New Roman" panose="02020603050405020304" pitchFamily="18" charset="0"/>
              </a:rPr>
              <a:t>Power</a:t>
            </a:r>
            <a:r>
              <a:rPr lang="tr-TR" b="1" dirty="0" smtClean="0">
                <a:latin typeface="Calibri" panose="020F0502020204030204" pitchFamily="34" charset="0"/>
                <a:ea typeface="Calibri" panose="020F0502020204030204" pitchFamily="34" charset="0"/>
                <a:cs typeface="Times New Roman" panose="02020603050405020304" pitchFamily="18" charset="0"/>
              </a:rPr>
              <a:t> Plus	             </a:t>
            </a:r>
            <a:r>
              <a:rPr lang="tr-TR" dirty="0" smtClean="0">
                <a:latin typeface="Calibri" panose="020F0502020204030204" pitchFamily="34" charset="0"/>
                <a:ea typeface="Calibri" panose="020F0502020204030204" pitchFamily="34" charset="0"/>
                <a:cs typeface="Times New Roman" panose="02020603050405020304" pitchFamily="18" charset="0"/>
              </a:rPr>
              <a:t>%100 Organik</a:t>
            </a: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Çiftlik		             </a:t>
            </a:r>
            <a:r>
              <a:rPr lang="tr-TR" dirty="0" smtClean="0">
                <a:latin typeface="Calibri" panose="020F0502020204030204" pitchFamily="34" charset="0"/>
                <a:ea typeface="Calibri" panose="020F0502020204030204" pitchFamily="34" charset="0"/>
                <a:cs typeface="Times New Roman" panose="02020603050405020304" pitchFamily="18" charset="0"/>
              </a:rPr>
              <a:t>%100 Organik</a:t>
            </a: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NK    	                       </a:t>
            </a:r>
            <a:r>
              <a:rPr lang="tr-TR" dirty="0" err="1" smtClean="0">
                <a:latin typeface="Calibri" panose="020F0502020204030204" pitchFamily="34" charset="0"/>
                <a:ea typeface="Calibri" panose="020F0502020204030204" pitchFamily="34" charset="0"/>
                <a:cs typeface="Times New Roman" panose="02020603050405020304" pitchFamily="18" charset="0"/>
              </a:rPr>
              <a:t>Organamineral</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NP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N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B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CA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a:latin typeface="Calibri" panose="020F0502020204030204" pitchFamily="34" charset="0"/>
                <a:ea typeface="Calibri" panose="020F0502020204030204" pitchFamily="34" charset="0"/>
                <a:cs typeface="Times New Roman" panose="02020603050405020304" pitchFamily="18" charset="0"/>
              </a:rPr>
              <a:t>Bolworm</a:t>
            </a:r>
            <a:r>
              <a:rPr lang="tr-TR" b="1" dirty="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Micro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b="1" dirty="0" smtClean="0">
                <a:latin typeface="Calibri" panose="020F0502020204030204" pitchFamily="34" charset="0"/>
                <a:ea typeface="Calibri" panose="020F0502020204030204" pitchFamily="34" charset="0"/>
                <a:cs typeface="Times New Roman" panose="02020603050405020304" pitchFamily="18" charset="0"/>
              </a:rPr>
              <a:t>CEMRE                     </a:t>
            </a:r>
            <a:r>
              <a:rPr lang="tr-TR" b="1" dirty="0" smtClean="0">
                <a:latin typeface="Calibri" panose="020F0502020204030204" pitchFamily="34" charset="0"/>
                <a:ea typeface="Calibri" panose="020F0502020204030204" pitchFamily="34" charset="0"/>
                <a:cs typeface="Times New Roman" panose="02020603050405020304" pitchFamily="18" charset="0"/>
              </a:rPr>
              <a:t>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b="1" dirty="0" err="1" smtClean="0">
                <a:latin typeface="Calibri" panose="020F0502020204030204" pitchFamily="34" charset="0"/>
                <a:ea typeface="Calibri" panose="020F0502020204030204" pitchFamily="34" charset="0"/>
                <a:cs typeface="Times New Roman" panose="02020603050405020304" pitchFamily="18" charset="0"/>
              </a:rPr>
              <a:t>Bolworm</a:t>
            </a:r>
            <a:r>
              <a:rPr lang="tr-TR" b="1" dirty="0" smtClean="0">
                <a:latin typeface="Calibri" panose="020F0502020204030204" pitchFamily="34" charset="0"/>
                <a:ea typeface="Calibri" panose="020F0502020204030204" pitchFamily="34" charset="0"/>
                <a:cs typeface="Times New Roman" panose="02020603050405020304" pitchFamily="18" charset="0"/>
              </a:rPr>
              <a:t> MT Dezenfektan           </a:t>
            </a:r>
            <a:r>
              <a:rPr lang="tr-TR" dirty="0" err="1" smtClean="0">
                <a:latin typeface="Calibri" panose="020F0502020204030204" pitchFamily="34" charset="0"/>
                <a:ea typeface="Calibri" panose="020F0502020204030204" pitchFamily="34" charset="0"/>
                <a:cs typeface="Times New Roman" panose="02020603050405020304" pitchFamily="18" charset="0"/>
              </a:rPr>
              <a:t>Organomineral</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Resim 13"/>
          <p:cNvPicPr>
            <a:picLocks noChangeAspect="1"/>
          </p:cNvPicPr>
          <p:nvPr/>
        </p:nvPicPr>
        <p:blipFill>
          <a:blip r:embed="rId7"/>
          <a:stretch>
            <a:fillRect/>
          </a:stretch>
        </p:blipFill>
        <p:spPr>
          <a:xfrm>
            <a:off x="4869703" y="5461948"/>
            <a:ext cx="1323975" cy="958727"/>
          </a:xfrm>
          <a:prstGeom prst="rect">
            <a:avLst/>
          </a:prstGeom>
        </p:spPr>
      </p:pic>
      <p:pic>
        <p:nvPicPr>
          <p:cNvPr id="3" name="Resim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spTree>
    <p:extLst>
      <p:ext uri="{BB962C8B-B14F-4D97-AF65-F5344CB8AC3E}">
        <p14:creationId xmlns:p14="http://schemas.microsoft.com/office/powerpoint/2010/main" val="43670488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altLang="tr-TR" sz="2400" cap="none" dirty="0">
                <a:solidFill>
                  <a:srgbClr val="3E3128"/>
                </a:solidFill>
                <a:latin typeface="Arial" pitchFamily="34" charset="0"/>
                <a:ea typeface="Times New Roman" pitchFamily="18" charset="0"/>
                <a:cs typeface="Arial" pitchFamily="34" charset="0"/>
              </a:rPr>
              <a:t>Kullanım  Alanları ve Dozajları</a:t>
            </a:r>
            <a:r>
              <a:rPr lang="tr-TR" altLang="tr-TR" sz="2400" cap="none" dirty="0">
                <a:latin typeface="Arial" pitchFamily="34" charset="0"/>
                <a:cs typeface="Arial" pitchFamily="34" charset="0"/>
              </a:rPr>
              <a:t/>
            </a:r>
            <a:br>
              <a:rPr lang="tr-TR" altLang="tr-TR" sz="2400" cap="none" dirty="0">
                <a:latin typeface="Arial" pitchFamily="34" charset="0"/>
                <a:cs typeface="Arial" pitchFamily="34" charset="0"/>
              </a:rPr>
            </a:br>
            <a:r>
              <a:rPr lang="tr-TR" sz="2200" b="1" u="sng" dirty="0" smtClean="0"/>
              <a:t/>
            </a:r>
            <a:br>
              <a:rPr lang="tr-TR" sz="2200" b="1" u="sng" dirty="0" smtClean="0"/>
            </a:br>
            <a:r>
              <a:rPr lang="tr-TR" sz="1800" dirty="0">
                <a:solidFill>
                  <a:schemeClr val="tx1"/>
                </a:solidFill>
              </a:rPr>
              <a:t/>
            </a:r>
            <a:br>
              <a:rPr lang="tr-TR" sz="1800" dirty="0">
                <a:solidFill>
                  <a:schemeClr val="tx1"/>
                </a:solidFill>
              </a:rPr>
            </a:br>
            <a:endParaRPr lang="tr-TR" sz="1800" dirty="0">
              <a:solidFill>
                <a:schemeClr val="tx1"/>
              </a:solidFill>
            </a:endParaRPr>
          </a:p>
        </p:txBody>
      </p:sp>
      <p:sp>
        <p:nvSpPr>
          <p:cNvPr id="5" name="İçerik Yer Tutucusu 4"/>
          <p:cNvSpPr>
            <a:spLocks noGrp="1"/>
          </p:cNvSpPr>
          <p:nvPr>
            <p:ph idx="1"/>
          </p:nvPr>
        </p:nvSpPr>
        <p:spPr>
          <a:xfrm>
            <a:off x="422031" y="644769"/>
            <a:ext cx="10703169" cy="4035709"/>
          </a:xfrm>
        </p:spPr>
        <p:txBody>
          <a:bodyPr/>
          <a:lstStyle/>
          <a:p>
            <a:endParaRPr lang="tr-TR" dirty="0"/>
          </a:p>
        </p:txBody>
      </p:sp>
      <p:pic>
        <p:nvPicPr>
          <p:cNvPr id="4" name="Resim 3"/>
          <p:cNvPicPr/>
          <p:nvPr/>
        </p:nvPicPr>
        <p:blipFill>
          <a:blip r:embed="rId2"/>
          <a:stretch>
            <a:fillRect/>
          </a:stretch>
        </p:blipFill>
        <p:spPr>
          <a:xfrm>
            <a:off x="6818244" y="5486400"/>
            <a:ext cx="1371600" cy="934277"/>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199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376664121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30" y="2981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3" y="0"/>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9822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433754" y="365759"/>
            <a:ext cx="11054861" cy="4604825"/>
          </a:xfrm>
        </p:spPr>
        <p:txBody>
          <a:bodyPr/>
          <a:lstStyle/>
          <a:p>
            <a:r>
              <a:rPr lang="tr-TR" sz="1600" b="1" u="sng" dirty="0">
                <a:solidFill>
                  <a:srgbClr val="85DE42"/>
                </a:solidFill>
              </a:rPr>
              <a:t>BOLWORM COMPO </a:t>
            </a:r>
            <a:r>
              <a:rPr lang="tr-TR" sz="1600" b="1" u="sng" dirty="0" smtClean="0">
                <a:solidFill>
                  <a:srgbClr val="85DE42"/>
                </a:solidFill>
              </a:rPr>
              <a:t/>
            </a:r>
            <a:br>
              <a:rPr lang="tr-TR" sz="1600" b="1" u="sng" dirty="0" smtClean="0">
                <a:solidFill>
                  <a:srgbClr val="85DE42"/>
                </a:solidFill>
              </a:rPr>
            </a:br>
            <a:r>
              <a:rPr lang="tr-TR" sz="1600" b="1" u="sng" dirty="0" smtClean="0">
                <a:solidFill>
                  <a:srgbClr val="85DE42"/>
                </a:solidFill>
              </a:rPr>
              <a:t> </a:t>
            </a:r>
            <a:r>
              <a:rPr lang="tr-TR" sz="1600" u="sng" dirty="0" smtClean="0">
                <a:solidFill>
                  <a:srgbClr val="85DE42"/>
                </a:solidFill>
              </a:rPr>
              <a:t>     </a:t>
            </a:r>
            <a:r>
              <a:rPr lang="tr-TR" sz="1600" u="sng" dirty="0"/>
              <a:t/>
            </a:r>
            <a:br>
              <a:rPr lang="tr-TR" sz="1600" u="sng" dirty="0"/>
            </a:br>
            <a:r>
              <a:rPr lang="tr-TR" sz="1600" b="1" dirty="0" smtClean="0">
                <a:solidFill>
                  <a:srgbClr val="FF0000"/>
                </a:solidFill>
              </a:rPr>
              <a:t>Ürün </a:t>
            </a:r>
            <a:r>
              <a:rPr lang="tr-TR" sz="1600" b="1" dirty="0" err="1">
                <a:solidFill>
                  <a:srgbClr val="FF0000"/>
                </a:solidFill>
              </a:rPr>
              <a:t>Özellİklerİ</a:t>
            </a:r>
            <a:r>
              <a:rPr lang="tr-TR" sz="1600" u="sng" dirty="0" smtClean="0"/>
              <a:t>                                     </a:t>
            </a:r>
            <a:r>
              <a:rPr lang="tr-TR" sz="1600" dirty="0"/>
              <a:t/>
            </a:r>
            <a:br>
              <a:rPr lang="tr-TR" sz="1600" dirty="0"/>
            </a:br>
            <a:r>
              <a:rPr lang="tr-TR" sz="1600" dirty="0"/>
              <a:t/>
            </a:r>
            <a:br>
              <a:rPr lang="tr-TR" sz="1600" dirty="0"/>
            </a:br>
            <a:r>
              <a:rPr lang="tr-TR" sz="1600" b="1" dirty="0">
                <a:solidFill>
                  <a:srgbClr val="85DE42"/>
                </a:solidFill>
              </a:rPr>
              <a:t>BOLWORM </a:t>
            </a:r>
            <a:r>
              <a:rPr lang="tr-TR" sz="1600" b="1" cap="none" dirty="0" err="1" smtClean="0">
                <a:solidFill>
                  <a:srgbClr val="85DE42"/>
                </a:solidFill>
              </a:rPr>
              <a:t>Compo</a:t>
            </a:r>
            <a:r>
              <a:rPr lang="tr-TR" sz="1600" b="1" cap="none" dirty="0" smtClean="0">
                <a:solidFill>
                  <a:srgbClr val="85DE42"/>
                </a:solidFill>
              </a:rPr>
              <a:t>, </a:t>
            </a:r>
            <a:r>
              <a:rPr lang="tr-TR" sz="1600" cap="none" dirty="0" smtClean="0">
                <a:solidFill>
                  <a:srgbClr val="85DE42"/>
                </a:solidFill>
              </a:rPr>
              <a:t>  </a:t>
            </a:r>
            <a:r>
              <a:rPr lang="tr-TR" sz="1600" cap="none" dirty="0"/>
              <a:t>%100 katı organik  gübre olup, toprağın beslenmesi ve topraktaki biyolojik çeşitliliğinin artırılması amacıyla, taban gübresi olarak üretilmiştir. Bitkilerin ihtiyacı olan besin elementlerini topraktan alabilmesi, yetiştirildiği toprağın yapısı, organik madde miktarı, </a:t>
            </a:r>
            <a:r>
              <a:rPr lang="tr-TR" sz="1600" cap="none" dirty="0" err="1"/>
              <a:t>ph</a:t>
            </a:r>
            <a:r>
              <a:rPr lang="tr-TR" sz="1600" cap="none" dirty="0"/>
              <a:t>, bitkinin gelişimi için engel oluşturacak stres, hastalık ve zararlılardan </a:t>
            </a:r>
            <a:r>
              <a:rPr lang="tr-TR" sz="1600" cap="none" dirty="0" err="1"/>
              <a:t>arilik</a:t>
            </a:r>
            <a:r>
              <a:rPr lang="tr-TR" sz="1600" cap="none" dirty="0"/>
              <a:t> gibi  faktörler ile doğrudan ilişkilidir.</a:t>
            </a:r>
            <a:br>
              <a:rPr lang="tr-TR" sz="1600" cap="none" dirty="0"/>
            </a:br>
            <a:r>
              <a:rPr lang="tr-TR" sz="1600" cap="none" dirty="0"/>
              <a:t/>
            </a:r>
            <a:br>
              <a:rPr lang="tr-TR" sz="1600" cap="none" dirty="0"/>
            </a:br>
            <a:r>
              <a:rPr lang="tr-TR" sz="1600" b="1" dirty="0">
                <a:solidFill>
                  <a:srgbClr val="85DE42"/>
                </a:solidFill>
              </a:rPr>
              <a:t>BOLWORM </a:t>
            </a:r>
            <a:r>
              <a:rPr lang="tr-TR" sz="1600" b="1" cap="none" dirty="0" err="1" smtClean="0">
                <a:solidFill>
                  <a:srgbClr val="85DE42"/>
                </a:solidFill>
              </a:rPr>
              <a:t>Compo</a:t>
            </a:r>
            <a:r>
              <a:rPr lang="tr-TR" sz="1600" dirty="0" smtClean="0">
                <a:solidFill>
                  <a:srgbClr val="85DE42"/>
                </a:solidFill>
              </a:rPr>
              <a:t>, </a:t>
            </a:r>
            <a:r>
              <a:rPr lang="tr-TR" sz="1600" cap="none" dirty="0"/>
              <a:t>Bu faktörler ve toprakta bitkinin gelişimini etkileyen bir çok unsurun iyileşmesini sağlayarak, toprağın üretkenliğini artırmaktadır.</a:t>
            </a:r>
            <a:br>
              <a:rPr lang="tr-TR" sz="1600" cap="none" dirty="0"/>
            </a:br>
            <a:r>
              <a:rPr lang="tr-TR" sz="1600" dirty="0"/>
              <a:t/>
            </a:r>
            <a:br>
              <a:rPr lang="tr-TR" sz="1600" dirty="0"/>
            </a:br>
            <a:r>
              <a:rPr lang="tr-TR" sz="1600" b="1" dirty="0">
                <a:solidFill>
                  <a:srgbClr val="85DE42"/>
                </a:solidFill>
              </a:rPr>
              <a:t>BOLWORM </a:t>
            </a:r>
            <a:r>
              <a:rPr lang="tr-TR" sz="1600" b="1" cap="none" dirty="0" err="1" smtClean="0">
                <a:solidFill>
                  <a:srgbClr val="85DE42"/>
                </a:solidFill>
              </a:rPr>
              <a:t>Compo</a:t>
            </a:r>
            <a:r>
              <a:rPr lang="tr-TR" sz="1600" dirty="0" smtClean="0">
                <a:solidFill>
                  <a:srgbClr val="85DE42"/>
                </a:solidFill>
              </a:rPr>
              <a:t>, </a:t>
            </a:r>
            <a:r>
              <a:rPr lang="tr-TR" sz="1600" cap="none" dirty="0"/>
              <a:t>Organik madde miktarı düşük olan ve bozulan toprakların geri kazandırılabilmesi, birim alandan elde edilen verimin artırılabilmesi ve sürdürülebilir bir tarım yapılabilmesi için tarım sektörünün temel ürünleri arasında yer almaktadır. </a:t>
            </a:r>
            <a:br>
              <a:rPr lang="tr-TR" sz="1600" cap="none" dirty="0"/>
            </a:br>
            <a:r>
              <a:rPr lang="tr-TR" sz="1600" cap="none" dirty="0"/>
              <a:t/>
            </a:r>
            <a:br>
              <a:rPr lang="tr-TR" sz="1600" cap="none" dirty="0"/>
            </a:br>
            <a:r>
              <a:rPr lang="tr-TR" sz="1600" b="1" cap="none" dirty="0">
                <a:solidFill>
                  <a:srgbClr val="92D050"/>
                </a:solidFill>
              </a:rPr>
              <a:t>BOLWORM </a:t>
            </a:r>
            <a:r>
              <a:rPr lang="tr-TR" sz="1600" b="1" cap="none" dirty="0" err="1" smtClean="0">
                <a:solidFill>
                  <a:srgbClr val="92D050"/>
                </a:solidFill>
              </a:rPr>
              <a:t>Compo</a:t>
            </a:r>
            <a:r>
              <a:rPr lang="tr-TR" sz="1600" b="1" cap="none" dirty="0" smtClean="0">
                <a:solidFill>
                  <a:srgbClr val="92D050"/>
                </a:solidFill>
              </a:rPr>
              <a:t>, </a:t>
            </a:r>
            <a:r>
              <a:rPr lang="tr-TR" sz="1600" cap="none" dirty="0"/>
              <a:t>Bitkisel </a:t>
            </a:r>
            <a:r>
              <a:rPr lang="tr-TR" sz="1600" cap="none" dirty="0" err="1"/>
              <a:t>Kompost</a:t>
            </a:r>
            <a:r>
              <a:rPr lang="tr-TR" sz="1600" cap="none" dirty="0"/>
              <a:t> atıkları, çeşitli bitki atıkları, hayvan atıkları ve diğer organik atıkların özel </a:t>
            </a:r>
            <a:r>
              <a:rPr lang="tr-TR" sz="1600" cap="none" dirty="0" err="1"/>
              <a:t>formulasyonu</a:t>
            </a:r>
            <a:r>
              <a:rPr lang="tr-TR" sz="1600" cap="none" dirty="0"/>
              <a:t> ile oluşmaktadır.</a:t>
            </a:r>
            <a:r>
              <a:rPr lang="tr-TR" sz="1600" b="1" cap="none" dirty="0"/>
              <a:t/>
            </a:r>
            <a:br>
              <a:rPr lang="tr-TR" sz="1600" b="1" cap="none" dirty="0"/>
            </a:br>
            <a:endParaRPr lang="tr-TR" sz="1600" dirty="0"/>
          </a:p>
        </p:txBody>
      </p:sp>
      <p:pic>
        <p:nvPicPr>
          <p:cNvPr id="5" name="Resim 4"/>
          <p:cNvPicPr/>
          <p:nvPr/>
        </p:nvPicPr>
        <p:blipFill>
          <a:blip r:embed="rId2"/>
          <a:stretch>
            <a:fillRect/>
          </a:stretch>
        </p:blipFill>
        <p:spPr>
          <a:xfrm>
            <a:off x="6818244" y="5486400"/>
            <a:ext cx="1371600" cy="934277"/>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9433" y="5486400"/>
            <a:ext cx="1328516" cy="1009101"/>
          </a:xfrm>
          <a:prstGeom prst="rect">
            <a:avLst/>
          </a:prstGeom>
        </p:spPr>
      </p:pic>
    </p:spTree>
    <p:extLst>
      <p:ext uri="{BB962C8B-B14F-4D97-AF65-F5344CB8AC3E}">
        <p14:creationId xmlns:p14="http://schemas.microsoft.com/office/powerpoint/2010/main" val="96734695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2036" y="276367"/>
            <a:ext cx="4405497" cy="1020170"/>
          </a:xfrm>
        </p:spPr>
        <p:txBody>
          <a:bodyPr/>
          <a:lstStyle/>
          <a:p>
            <a:r>
              <a:rPr lang="tr-TR" b="1" dirty="0" smtClean="0">
                <a:solidFill>
                  <a:srgbClr val="85DE42"/>
                </a:solidFill>
              </a:rPr>
              <a:t>    </a:t>
            </a:r>
            <a:r>
              <a:rPr lang="tr-TR" b="1" u="sng" dirty="0" smtClean="0">
                <a:solidFill>
                  <a:srgbClr val="85DE42"/>
                </a:solidFill>
              </a:rPr>
              <a:t>BOLWORM </a:t>
            </a:r>
            <a:r>
              <a:rPr lang="tr-TR" b="1" u="sng" dirty="0">
                <a:solidFill>
                  <a:srgbClr val="85DE42"/>
                </a:solidFill>
              </a:rPr>
              <a:t>COMPO </a:t>
            </a:r>
            <a:r>
              <a:rPr lang="tr-TR" b="1" u="sng" dirty="0" smtClean="0">
                <a:solidFill>
                  <a:srgbClr val="85DE42"/>
                </a:solidFill>
              </a:rPr>
              <a:t>    </a:t>
            </a:r>
            <a:br>
              <a:rPr lang="tr-TR" b="1" u="sng" dirty="0" smtClean="0">
                <a:solidFill>
                  <a:srgbClr val="85DE42"/>
                </a:solidFill>
              </a:rPr>
            </a:br>
            <a:r>
              <a:rPr lang="tr-TR" b="1" dirty="0">
                <a:solidFill>
                  <a:srgbClr val="85DE42"/>
                </a:solidFill>
              </a:rPr>
              <a:t> </a:t>
            </a:r>
            <a:r>
              <a:rPr lang="tr-TR" b="1" dirty="0" smtClean="0">
                <a:solidFill>
                  <a:srgbClr val="85DE42"/>
                </a:solidFill>
              </a:rPr>
              <a:t>   </a:t>
            </a:r>
            <a:r>
              <a:rPr lang="tr-TR" b="1" u="sng" dirty="0" smtClean="0">
                <a:solidFill>
                  <a:srgbClr val="85DE42"/>
                </a:solidFill>
              </a:rPr>
              <a:t>TABAN </a:t>
            </a:r>
            <a:r>
              <a:rPr lang="tr-TR" b="1" u="sng" dirty="0" err="1" smtClean="0">
                <a:solidFill>
                  <a:srgbClr val="85DE42"/>
                </a:solidFill>
              </a:rPr>
              <a:t>Gübresİ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510519054"/>
              </p:ext>
            </p:extLst>
          </p:nvPr>
        </p:nvGraphicFramePr>
        <p:xfrm>
          <a:off x="5384636" y="95537"/>
          <a:ext cx="5610416" cy="4892725"/>
        </p:xfrm>
        <a:graphic>
          <a:graphicData uri="http://schemas.openxmlformats.org/drawingml/2006/table">
            <a:tbl>
              <a:tblPr firstRow="1" firstCol="1" bandRow="1">
                <a:tableStyleId>{5C22544A-7EE6-4342-B048-85BDC9FD1C3A}</a:tableStyleId>
              </a:tblPr>
              <a:tblGrid>
                <a:gridCol w="2608844">
                  <a:extLst>
                    <a:ext uri="{9D8B030D-6E8A-4147-A177-3AD203B41FA5}">
                      <a16:colId xmlns:a16="http://schemas.microsoft.com/office/drawing/2014/main" val="3053410491"/>
                    </a:ext>
                  </a:extLst>
                </a:gridCol>
                <a:gridCol w="1991697">
                  <a:extLst>
                    <a:ext uri="{9D8B030D-6E8A-4147-A177-3AD203B41FA5}">
                      <a16:colId xmlns:a16="http://schemas.microsoft.com/office/drawing/2014/main" val="3996772601"/>
                    </a:ext>
                  </a:extLst>
                </a:gridCol>
                <a:gridCol w="1009875">
                  <a:extLst>
                    <a:ext uri="{9D8B030D-6E8A-4147-A177-3AD203B41FA5}">
                      <a16:colId xmlns:a16="http://schemas.microsoft.com/office/drawing/2014/main" val="2178127297"/>
                    </a:ext>
                  </a:extLst>
                </a:gridCol>
              </a:tblGrid>
              <a:tr h="257027">
                <a:tc>
                  <a:txBody>
                    <a:bodyPr/>
                    <a:lstStyle/>
                    <a:p>
                      <a:pPr>
                        <a:lnSpc>
                          <a:spcPct val="107000"/>
                        </a:lnSpc>
                        <a:spcAft>
                          <a:spcPts val="0"/>
                        </a:spcAft>
                      </a:pPr>
                      <a:r>
                        <a:rPr lang="tr-TR" sz="1400" dirty="0">
                          <a:effectLst/>
                        </a:rPr>
                        <a:t>Organik Madde</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dirty="0">
                          <a:solidFill>
                            <a:schemeClr val="tx1"/>
                          </a:solidFill>
                          <a:effectLst/>
                        </a:rPr>
                        <a:t>98,7</a:t>
                      </a:r>
                      <a:endParaRPr lang="tr-TR"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dirty="0">
                          <a:solidFill>
                            <a:schemeClr val="tx1"/>
                          </a:solidFill>
                          <a:effectLst/>
                        </a:rPr>
                        <a:t>%</a:t>
                      </a:r>
                      <a:endParaRPr lang="tr-TR"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565534903"/>
                  </a:ext>
                </a:extLst>
              </a:tr>
              <a:tr h="266239">
                <a:tc>
                  <a:txBody>
                    <a:bodyPr/>
                    <a:lstStyle/>
                    <a:p>
                      <a:pPr>
                        <a:lnSpc>
                          <a:spcPct val="107000"/>
                        </a:lnSpc>
                        <a:spcAft>
                          <a:spcPts val="0"/>
                        </a:spcAft>
                      </a:pPr>
                      <a:r>
                        <a:rPr lang="tr-TR" sz="1400" dirty="0" err="1">
                          <a:effectLst/>
                        </a:rPr>
                        <a:t>Humik</a:t>
                      </a:r>
                      <a:r>
                        <a:rPr lang="tr-TR" sz="1400" dirty="0">
                          <a:effectLst/>
                        </a:rPr>
                        <a:t> &amp; </a:t>
                      </a:r>
                      <a:r>
                        <a:rPr lang="tr-TR" sz="1400" dirty="0" err="1">
                          <a:effectLst/>
                        </a:rPr>
                        <a:t>Fulvik</a:t>
                      </a:r>
                      <a:r>
                        <a:rPr lang="tr-TR" sz="1400" dirty="0">
                          <a:effectLst/>
                        </a:rPr>
                        <a:t> Asit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9,3</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946383830"/>
                  </a:ext>
                </a:extLst>
              </a:tr>
              <a:tr h="257027">
                <a:tc>
                  <a:txBody>
                    <a:bodyPr/>
                    <a:lstStyle/>
                    <a:p>
                      <a:pPr>
                        <a:lnSpc>
                          <a:spcPct val="107000"/>
                        </a:lnSpc>
                        <a:spcAft>
                          <a:spcPts val="0"/>
                        </a:spcAft>
                      </a:pPr>
                      <a:r>
                        <a:rPr lang="tr-TR" sz="1400" dirty="0">
                          <a:effectLst/>
                        </a:rPr>
                        <a:t>PH</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9,9</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244477739"/>
                  </a:ext>
                </a:extLst>
              </a:tr>
              <a:tr h="257027">
                <a:tc>
                  <a:txBody>
                    <a:bodyPr/>
                    <a:lstStyle/>
                    <a:p>
                      <a:pPr>
                        <a:lnSpc>
                          <a:spcPct val="107000"/>
                        </a:lnSpc>
                        <a:spcAft>
                          <a:spcPts val="0"/>
                        </a:spcAft>
                      </a:pPr>
                      <a:r>
                        <a:rPr lang="tr-TR" sz="1400" dirty="0">
                          <a:effectLst/>
                        </a:rPr>
                        <a:t>Toplam Azot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0,05</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689008147"/>
                  </a:ext>
                </a:extLst>
              </a:tr>
              <a:tr h="257027">
                <a:tc>
                  <a:txBody>
                    <a:bodyPr/>
                    <a:lstStyle/>
                    <a:p>
                      <a:pPr>
                        <a:lnSpc>
                          <a:spcPct val="107000"/>
                        </a:lnSpc>
                        <a:spcAft>
                          <a:spcPts val="0"/>
                        </a:spcAft>
                      </a:pPr>
                      <a:r>
                        <a:rPr lang="tr-TR" sz="1400" dirty="0">
                          <a:effectLst/>
                        </a:rPr>
                        <a:t>Suda Çöz.</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0,3828</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257927270"/>
                  </a:ext>
                </a:extLst>
              </a:tr>
              <a:tr h="257027">
                <a:tc>
                  <a:txBody>
                    <a:bodyPr/>
                    <a:lstStyle/>
                    <a:p>
                      <a:pPr>
                        <a:lnSpc>
                          <a:spcPct val="107000"/>
                        </a:lnSpc>
                        <a:spcAft>
                          <a:spcPts val="0"/>
                        </a:spcAft>
                      </a:pPr>
                      <a:r>
                        <a:rPr lang="tr-TR" sz="1400" dirty="0">
                          <a:effectLst/>
                        </a:rPr>
                        <a:t>Kadmiyum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0,3242</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674823933"/>
                  </a:ext>
                </a:extLst>
              </a:tr>
              <a:tr h="257027">
                <a:tc>
                  <a:txBody>
                    <a:bodyPr/>
                    <a:lstStyle/>
                    <a:p>
                      <a:pPr>
                        <a:lnSpc>
                          <a:spcPct val="107000"/>
                        </a:lnSpc>
                        <a:spcAft>
                          <a:spcPts val="0"/>
                        </a:spcAft>
                      </a:pPr>
                      <a:r>
                        <a:rPr lang="tr-TR" sz="1400" dirty="0">
                          <a:effectLst/>
                        </a:rPr>
                        <a:t>Bakır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0,8879</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140869595"/>
                  </a:ext>
                </a:extLst>
              </a:tr>
              <a:tr h="257027">
                <a:tc>
                  <a:txBody>
                    <a:bodyPr/>
                    <a:lstStyle/>
                    <a:p>
                      <a:pPr>
                        <a:lnSpc>
                          <a:spcPct val="107000"/>
                        </a:lnSpc>
                        <a:spcAft>
                          <a:spcPts val="0"/>
                        </a:spcAft>
                      </a:pPr>
                      <a:r>
                        <a:rPr lang="tr-TR" sz="1400" dirty="0">
                          <a:effectLst/>
                        </a:rPr>
                        <a:t>Nikel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0,7589</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270894892"/>
                  </a:ext>
                </a:extLst>
              </a:tr>
              <a:tr h="257027">
                <a:tc>
                  <a:txBody>
                    <a:bodyPr/>
                    <a:lstStyle/>
                    <a:p>
                      <a:pPr>
                        <a:lnSpc>
                          <a:spcPct val="107000"/>
                        </a:lnSpc>
                        <a:spcAft>
                          <a:spcPts val="0"/>
                        </a:spcAft>
                      </a:pPr>
                      <a:r>
                        <a:rPr lang="tr-TR" sz="1400" dirty="0">
                          <a:effectLst/>
                        </a:rPr>
                        <a:t>Kurşun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2,335</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533170208"/>
                  </a:ext>
                </a:extLst>
              </a:tr>
              <a:tr h="257027">
                <a:tc>
                  <a:txBody>
                    <a:bodyPr/>
                    <a:lstStyle/>
                    <a:p>
                      <a:pPr>
                        <a:lnSpc>
                          <a:spcPct val="107000"/>
                        </a:lnSpc>
                        <a:spcAft>
                          <a:spcPts val="0"/>
                        </a:spcAft>
                      </a:pPr>
                      <a:r>
                        <a:rPr lang="tr-TR" sz="1400" dirty="0">
                          <a:effectLst/>
                        </a:rPr>
                        <a:t>Çinko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8,8605</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mg/kğ</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378822255"/>
                  </a:ext>
                </a:extLst>
              </a:tr>
              <a:tr h="257027">
                <a:tc>
                  <a:txBody>
                    <a:bodyPr/>
                    <a:lstStyle/>
                    <a:p>
                      <a:pPr>
                        <a:lnSpc>
                          <a:spcPct val="107000"/>
                        </a:lnSpc>
                        <a:spcAft>
                          <a:spcPts val="0"/>
                        </a:spcAft>
                      </a:pPr>
                      <a:r>
                        <a:rPr lang="tr-TR" sz="1400" dirty="0">
                          <a:effectLst/>
                        </a:rPr>
                        <a:t>Kalsiyum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322,2</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396701283"/>
                  </a:ext>
                </a:extLst>
              </a:tr>
              <a:tr h="257027">
                <a:tc>
                  <a:txBody>
                    <a:bodyPr/>
                    <a:lstStyle/>
                    <a:p>
                      <a:pPr>
                        <a:lnSpc>
                          <a:spcPct val="107000"/>
                        </a:lnSpc>
                        <a:spcAft>
                          <a:spcPts val="0"/>
                        </a:spcAft>
                      </a:pPr>
                      <a:r>
                        <a:rPr lang="tr-TR" sz="1400" dirty="0">
                          <a:effectLst/>
                        </a:rPr>
                        <a:t>Magnezyum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156,4</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983081713"/>
                  </a:ext>
                </a:extLst>
              </a:tr>
              <a:tr h="257027">
                <a:tc>
                  <a:txBody>
                    <a:bodyPr/>
                    <a:lstStyle/>
                    <a:p>
                      <a:pPr>
                        <a:lnSpc>
                          <a:spcPct val="107000"/>
                        </a:lnSpc>
                        <a:spcAft>
                          <a:spcPts val="0"/>
                        </a:spcAft>
                      </a:pPr>
                      <a:r>
                        <a:rPr lang="tr-TR" sz="1400" dirty="0">
                          <a:effectLst/>
                        </a:rPr>
                        <a:t>K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3148</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727415844"/>
                  </a:ext>
                </a:extLst>
              </a:tr>
              <a:tr h="257027">
                <a:tc>
                  <a:txBody>
                    <a:bodyPr/>
                    <a:lstStyle/>
                    <a:p>
                      <a:pPr>
                        <a:lnSpc>
                          <a:spcPct val="107000"/>
                        </a:lnSpc>
                        <a:spcAft>
                          <a:spcPts val="0"/>
                        </a:spcAft>
                      </a:pPr>
                      <a:r>
                        <a:rPr lang="tr-TR" sz="1400" dirty="0" err="1">
                          <a:effectLst/>
                        </a:rPr>
                        <a:t>Topl</a:t>
                      </a:r>
                      <a:r>
                        <a:rPr lang="tr-TR" sz="1400" dirty="0">
                          <a:effectLst/>
                        </a:rPr>
                        <a:t>. Fosfor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19,19</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180934526"/>
                  </a:ext>
                </a:extLst>
              </a:tr>
              <a:tr h="257027">
                <a:tc>
                  <a:txBody>
                    <a:bodyPr/>
                    <a:lstStyle/>
                    <a:p>
                      <a:pPr>
                        <a:lnSpc>
                          <a:spcPct val="107000"/>
                        </a:lnSpc>
                        <a:spcAft>
                          <a:spcPts val="0"/>
                        </a:spcAft>
                      </a:pPr>
                      <a:r>
                        <a:rPr lang="tr-TR" sz="1400" dirty="0">
                          <a:effectLst/>
                        </a:rPr>
                        <a:t>Fe</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12,315</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1575844558"/>
                  </a:ext>
                </a:extLst>
              </a:tr>
              <a:tr h="257027">
                <a:tc>
                  <a:txBody>
                    <a:bodyPr/>
                    <a:lstStyle/>
                    <a:p>
                      <a:pPr>
                        <a:lnSpc>
                          <a:spcPct val="107000"/>
                        </a:lnSpc>
                        <a:spcAft>
                          <a:spcPts val="0"/>
                        </a:spcAft>
                      </a:pPr>
                      <a:r>
                        <a:rPr lang="tr-TR" sz="1400" dirty="0">
                          <a:effectLst/>
                        </a:rPr>
                        <a:t>Mn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1,699</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3830788426"/>
                  </a:ext>
                </a:extLst>
              </a:tr>
              <a:tr h="257027">
                <a:tc>
                  <a:txBody>
                    <a:bodyPr/>
                    <a:lstStyle/>
                    <a:p>
                      <a:pPr>
                        <a:lnSpc>
                          <a:spcPct val="107000"/>
                        </a:lnSpc>
                        <a:spcAft>
                          <a:spcPts val="0"/>
                        </a:spcAft>
                      </a:pPr>
                      <a:r>
                        <a:rPr lang="tr-TR" sz="1400" dirty="0">
                          <a:effectLst/>
                        </a:rPr>
                        <a:t>B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7,704</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811863019"/>
                  </a:ext>
                </a:extLst>
              </a:tr>
              <a:tr h="257027">
                <a:tc>
                  <a:txBody>
                    <a:bodyPr/>
                    <a:lstStyle/>
                    <a:p>
                      <a:pPr>
                        <a:lnSpc>
                          <a:spcPct val="107000"/>
                        </a:lnSpc>
                        <a:spcAft>
                          <a:spcPts val="0"/>
                        </a:spcAft>
                      </a:pPr>
                      <a:r>
                        <a:rPr lang="tr-TR" sz="1400" dirty="0">
                          <a:effectLst/>
                        </a:rPr>
                        <a:t>Organik Karbon</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0,008</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2727554582"/>
                  </a:ext>
                </a:extLst>
              </a:tr>
              <a:tr h="257027">
                <a:tc>
                  <a:txBody>
                    <a:bodyPr/>
                    <a:lstStyle/>
                    <a:p>
                      <a:pPr>
                        <a:lnSpc>
                          <a:spcPct val="107000"/>
                        </a:lnSpc>
                        <a:spcAft>
                          <a:spcPts val="0"/>
                        </a:spcAft>
                      </a:pPr>
                      <a:r>
                        <a:rPr lang="tr-TR" sz="1400" dirty="0">
                          <a:effectLst/>
                        </a:rPr>
                        <a:t>Kükürt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a:effectLst/>
                        </a:rPr>
                        <a:t>36,19</a:t>
                      </a:r>
                      <a:endParaRPr lang="tr-TR" sz="1000" b="1">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tc>
                  <a:txBody>
                    <a:bodyPr/>
                    <a:lstStyle/>
                    <a:p>
                      <a:pPr>
                        <a:lnSpc>
                          <a:spcPct val="107000"/>
                        </a:lnSpc>
                        <a:spcAft>
                          <a:spcPts val="0"/>
                        </a:spcAft>
                      </a:pPr>
                      <a:r>
                        <a:rPr lang="tr-TR" sz="1000" b="1" dirty="0">
                          <a:effectLst/>
                        </a:rPr>
                        <a:t>mg/</a:t>
                      </a:r>
                      <a:r>
                        <a:rPr lang="tr-TR" sz="1000" b="1" dirty="0" err="1">
                          <a:effectLst/>
                        </a:rPr>
                        <a:t>kğ</a:t>
                      </a:r>
                      <a:endParaRPr lang="tr-T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010" marR="42010" marT="0" marB="0" anchor="b"/>
                </a:tc>
                <a:extLst>
                  <a:ext uri="{0D108BD9-81ED-4DB2-BD59-A6C34878D82A}">
                    <a16:rowId xmlns:a16="http://schemas.microsoft.com/office/drawing/2014/main" val="335090903"/>
                  </a:ext>
                </a:extLst>
              </a:tr>
            </a:tbl>
          </a:graphicData>
        </a:graphic>
      </p:graphicFrame>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p:cNvPicPr/>
          <p:nvPr/>
        </p:nvPicPr>
        <p:blipFill>
          <a:blip r:embed="rId3"/>
          <a:stretch>
            <a:fillRect/>
          </a:stretch>
        </p:blipFill>
        <p:spPr>
          <a:xfrm>
            <a:off x="6818244" y="5486400"/>
            <a:ext cx="1371600" cy="934277"/>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Unvan 1"/>
          <p:cNvSpPr txBox="1">
            <a:spLocks/>
          </p:cNvSpPr>
          <p:nvPr/>
        </p:nvSpPr>
        <p:spPr>
          <a:xfrm>
            <a:off x="262035" y="1787857"/>
            <a:ext cx="4405497" cy="2743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endParaRPr lang="tr-TR" dirty="0" smtClean="0"/>
          </a:p>
          <a:p>
            <a:r>
              <a:rPr lang="tr-TR" dirty="0"/>
              <a:t> </a:t>
            </a:r>
            <a:r>
              <a:rPr lang="tr-TR" dirty="0" smtClean="0"/>
              <a:t> %</a:t>
            </a:r>
            <a:r>
              <a:rPr lang="tr-TR" dirty="0"/>
              <a:t>100 </a:t>
            </a:r>
            <a:r>
              <a:rPr lang="tr-TR" dirty="0" err="1" smtClean="0"/>
              <a:t>Organİk</a:t>
            </a:r>
            <a:r>
              <a:rPr lang="tr-TR" dirty="0" smtClean="0"/>
              <a:t> </a:t>
            </a:r>
            <a:r>
              <a:rPr lang="tr-TR" dirty="0" err="1" smtClean="0"/>
              <a:t>KatI</a:t>
            </a:r>
            <a:r>
              <a:rPr lang="tr-TR" dirty="0" smtClean="0"/>
              <a:t> </a:t>
            </a:r>
          </a:p>
          <a:p>
            <a:r>
              <a:rPr lang="tr-TR" dirty="0"/>
              <a:t> </a:t>
            </a:r>
            <a:r>
              <a:rPr lang="tr-TR" dirty="0" smtClean="0"/>
              <a:t>     COMPO </a:t>
            </a:r>
            <a:r>
              <a:rPr lang="tr-TR" dirty="0"/>
              <a:t>TABAN </a:t>
            </a:r>
            <a:r>
              <a:rPr lang="tr-TR" dirty="0" smtClean="0"/>
              <a:t>    </a:t>
            </a:r>
          </a:p>
          <a:p>
            <a:r>
              <a:rPr lang="tr-TR" dirty="0"/>
              <a:t> </a:t>
            </a:r>
            <a:r>
              <a:rPr lang="tr-TR" dirty="0" smtClean="0"/>
              <a:t>         </a:t>
            </a:r>
            <a:r>
              <a:rPr lang="tr-TR" dirty="0" err="1" smtClean="0"/>
              <a:t>Gübresİ</a:t>
            </a:r>
            <a:r>
              <a:rPr lang="tr-TR" dirty="0"/>
              <a:t/>
            </a:r>
            <a:br>
              <a:rPr lang="tr-TR" dirty="0"/>
            </a:br>
            <a:r>
              <a:rPr lang="tr-TR" dirty="0"/>
              <a:t/>
            </a:r>
            <a:br>
              <a:rPr lang="tr-TR" dirty="0"/>
            </a:br>
            <a:r>
              <a:rPr lang="tr-TR" dirty="0"/>
              <a:t> </a:t>
            </a:r>
            <a:r>
              <a:rPr lang="tr-TR" dirty="0" smtClean="0"/>
              <a:t>  </a:t>
            </a:r>
            <a:r>
              <a:rPr lang="tr-TR" sz="3200" b="1" dirty="0" smtClean="0">
                <a:solidFill>
                  <a:srgbClr val="FF0000"/>
                </a:solidFill>
              </a:rPr>
              <a:t>ANALİZ RAPORU</a:t>
            </a:r>
            <a:r>
              <a:rPr lang="tr-TR" b="1" dirty="0">
                <a:solidFill>
                  <a:schemeClr val="accent6">
                    <a:lumMod val="50000"/>
                  </a:schemeClr>
                </a:solidFill>
              </a:rPr>
              <a:t/>
            </a:r>
            <a:br>
              <a:rPr lang="tr-TR" b="1" dirty="0">
                <a:solidFill>
                  <a:schemeClr val="accent6">
                    <a:lumMod val="50000"/>
                  </a:schemeClr>
                </a:solidFill>
              </a:rPr>
            </a:br>
            <a:endParaRPr lang="tr-TR" dirty="0"/>
          </a:p>
        </p:txBody>
      </p:sp>
      <p:pic>
        <p:nvPicPr>
          <p:cNvPr id="11" name="Resim 10"/>
          <p:cNvPicPr>
            <a:picLocks noChangeAspect="1"/>
          </p:cNvPicPr>
          <p:nvPr/>
        </p:nvPicPr>
        <p:blipFill>
          <a:blip r:embed="rId5"/>
          <a:stretch>
            <a:fillRect/>
          </a:stretch>
        </p:blipFill>
        <p:spPr>
          <a:xfrm>
            <a:off x="4869703" y="5461948"/>
            <a:ext cx="1323975" cy="958727"/>
          </a:xfrm>
          <a:prstGeom prst="rect">
            <a:avLst/>
          </a:prstGeom>
        </p:spPr>
      </p:pic>
      <p:pic>
        <p:nvPicPr>
          <p:cNvPr id="12" name="Resi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3249" y="5466105"/>
            <a:ext cx="1328516" cy="1009101"/>
          </a:xfrm>
          <a:prstGeom prst="rect">
            <a:avLst/>
          </a:prstGeom>
        </p:spPr>
      </p:pic>
    </p:spTree>
    <p:extLst>
      <p:ext uri="{BB962C8B-B14F-4D97-AF65-F5344CB8AC3E}">
        <p14:creationId xmlns:p14="http://schemas.microsoft.com/office/powerpoint/2010/main" val="117751060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99292" y="0"/>
            <a:ext cx="11547229" cy="762000"/>
          </a:xfrm>
        </p:spPr>
        <p:txBody>
          <a:bodyPr/>
          <a:lstStyle/>
          <a:p>
            <a:pPr lvl="0" fontAlgn="base">
              <a:spcAft>
                <a:spcPct val="0"/>
              </a:spcAft>
            </a:pPr>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400" cap="none" dirty="0">
                <a:solidFill>
                  <a:srgbClr val="3E3128"/>
                </a:solidFill>
                <a:latin typeface="Calibri"/>
                <a:ea typeface="Times New Roman" pitchFamily="18" charset="0"/>
                <a:cs typeface="Arial" pitchFamily="34" charset="0"/>
              </a:rPr>
              <a:t> </a:t>
            </a:r>
            <a:endParaRPr lang="tr-TR" altLang="tr-TR" sz="2400" cap="none" dirty="0">
              <a:latin typeface="Arial" pitchFamily="34" charset="0"/>
              <a:cs typeface="Arial"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o 4"/>
          <p:cNvGraphicFramePr>
            <a:graphicFrameLocks noGrp="1"/>
          </p:cNvGraphicFramePr>
          <p:nvPr>
            <p:extLst>
              <p:ext uri="{D42A27DB-BD31-4B8C-83A1-F6EECF244321}">
                <p14:modId xmlns:p14="http://schemas.microsoft.com/office/powerpoint/2010/main" val="3947678784"/>
              </p:ext>
            </p:extLst>
          </p:nvPr>
        </p:nvGraphicFramePr>
        <p:xfrm>
          <a:off x="198782" y="722451"/>
          <a:ext cx="11728173" cy="4247114"/>
        </p:xfrm>
        <a:graphic>
          <a:graphicData uri="http://schemas.openxmlformats.org/drawingml/2006/table">
            <a:tbl>
              <a:tblPr firstRow="1" firstCol="1" bandRow="1"/>
              <a:tblGrid>
                <a:gridCol w="3909391">
                  <a:extLst>
                    <a:ext uri="{9D8B030D-6E8A-4147-A177-3AD203B41FA5}">
                      <a16:colId xmlns:a16="http://schemas.microsoft.com/office/drawing/2014/main" val="20000"/>
                    </a:ext>
                  </a:extLst>
                </a:gridCol>
                <a:gridCol w="3909391">
                  <a:extLst>
                    <a:ext uri="{9D8B030D-6E8A-4147-A177-3AD203B41FA5}">
                      <a16:colId xmlns:a16="http://schemas.microsoft.com/office/drawing/2014/main" val="20001"/>
                    </a:ext>
                  </a:extLst>
                </a:gridCol>
                <a:gridCol w="3909391">
                  <a:extLst>
                    <a:ext uri="{9D8B030D-6E8A-4147-A177-3AD203B41FA5}">
                      <a16:colId xmlns:a16="http://schemas.microsoft.com/office/drawing/2014/main" val="20002"/>
                    </a:ext>
                  </a:extLst>
                </a:gridCol>
              </a:tblGrid>
              <a:tr h="845737">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1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100" dirty="0">
                        <a:effectLst/>
                        <a:latin typeface="Calibri"/>
                        <a:ea typeface="Calibri"/>
                        <a:cs typeface="Times New Roman"/>
                      </a:endParaRPr>
                    </a:p>
                  </a:txBody>
                  <a:tcPr marL="114300" marR="114300" marT="114300" marB="114300"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100" dirty="0">
                        <a:effectLst/>
                        <a:latin typeface="Calibri"/>
                        <a:ea typeface="Calibri"/>
                        <a:cs typeface="Times New Roman"/>
                      </a:endParaRPr>
                    </a:p>
                  </a:txBody>
                  <a:tcPr marL="114300" marR="114300" marT="114300" marB="114300"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154552">
                <a:tc>
                  <a:txBody>
                    <a:bodyPr/>
                    <a:lstStyle/>
                    <a:p>
                      <a:pPr>
                        <a:lnSpc>
                          <a:spcPct val="107000"/>
                        </a:lnSpc>
                        <a:spcAft>
                          <a:spcPts val="0"/>
                        </a:spcAft>
                      </a:pPr>
                      <a:r>
                        <a:rPr lang="tr-TR" sz="1400" dirty="0">
                          <a:solidFill>
                            <a:srgbClr val="3E3128"/>
                          </a:solidFill>
                          <a:effectLst/>
                          <a:latin typeface="Arial"/>
                          <a:ea typeface="Times New Roman"/>
                          <a:cs typeface="Times New Roman"/>
                        </a:rPr>
                        <a:t>Sebzeler</a:t>
                      </a:r>
                      <a:endParaRPr lang="tr-TR" sz="14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400" dirty="0">
                          <a:solidFill>
                            <a:srgbClr val="3E3128"/>
                          </a:solidFill>
                          <a:effectLst/>
                          <a:latin typeface="Arial"/>
                          <a:ea typeface="Times New Roman"/>
                          <a:cs typeface="Times New Roman"/>
                        </a:rPr>
                        <a:t>80-90 kg ürün 1 dekar sera alanına; 100-120 kg ürün 1 dekar açık alana uygulanır.</a:t>
                      </a:r>
                      <a:endParaRPr lang="tr-TR" sz="14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400" dirty="0">
                          <a:solidFill>
                            <a:srgbClr val="3E3128"/>
                          </a:solidFill>
                          <a:effectLst/>
                          <a:latin typeface="Arial"/>
                          <a:ea typeface="Times New Roman"/>
                          <a:cs typeface="Times New Roman"/>
                        </a:rPr>
                        <a:t>Dikim öncesi toprak hazırlığı yapılırken gerekli miktar toprağa verilir ve toprağın 20 cm derinliğine karışması sağlanır.</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154552">
                <a:tc>
                  <a:txBody>
                    <a:bodyPr/>
                    <a:lstStyle/>
                    <a:p>
                      <a:pPr>
                        <a:lnSpc>
                          <a:spcPct val="107000"/>
                        </a:lnSpc>
                        <a:spcAft>
                          <a:spcPts val="0"/>
                        </a:spcAft>
                      </a:pPr>
                      <a:r>
                        <a:rPr lang="tr-TR" sz="1400" dirty="0">
                          <a:solidFill>
                            <a:srgbClr val="3E3128"/>
                          </a:solidFill>
                          <a:effectLst/>
                          <a:latin typeface="Arial"/>
                          <a:ea typeface="Times New Roman"/>
                          <a:cs typeface="Times New Roman"/>
                        </a:rPr>
                        <a:t>Tarla Bitkileri</a:t>
                      </a:r>
                      <a:endParaRPr lang="tr-TR" sz="14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a:noFill/>
                    </a:lnB>
                    <a:solidFill>
                      <a:srgbClr val="FFFFFF"/>
                    </a:solidFill>
                  </a:tcPr>
                </a:tc>
                <a:tc>
                  <a:txBody>
                    <a:bodyPr/>
                    <a:lstStyle/>
                    <a:p>
                      <a:pPr>
                        <a:lnSpc>
                          <a:spcPct val="107000"/>
                        </a:lnSpc>
                        <a:spcAft>
                          <a:spcPts val="0"/>
                        </a:spcAft>
                      </a:pPr>
                      <a:r>
                        <a:rPr lang="tr-TR" sz="1400" dirty="0">
                          <a:solidFill>
                            <a:srgbClr val="3E3128"/>
                          </a:solidFill>
                          <a:effectLst/>
                          <a:latin typeface="Arial"/>
                          <a:ea typeface="Times New Roman"/>
                          <a:cs typeface="Times New Roman"/>
                        </a:rPr>
                        <a:t>80-90 kg ürün 1 dekar sera alanına; 100-120 kg ürün 1 dekar açık alana uygulanır.</a:t>
                      </a:r>
                      <a:endParaRPr lang="tr-TR" sz="1400" dirty="0">
                        <a:effectLst/>
                        <a:latin typeface="Calibri"/>
                        <a:ea typeface="Calibri"/>
                        <a:cs typeface="Times New Roman"/>
                      </a:endParaRPr>
                    </a:p>
                  </a:txBody>
                  <a:tcPr marL="114300" marR="114300" marT="114300" marB="114300">
                    <a:lnL>
                      <a:noFill/>
                    </a:lnL>
                    <a:lnR>
                      <a:noFill/>
                    </a:lnR>
                    <a:lnT>
                      <a:noFill/>
                    </a:lnT>
                    <a:lnB>
                      <a:noFill/>
                    </a:lnB>
                    <a:solidFill>
                      <a:srgbClr val="FFFFFF"/>
                    </a:solidFill>
                  </a:tcPr>
                </a:tc>
                <a:tc>
                  <a:txBody>
                    <a:bodyPr/>
                    <a:lstStyle/>
                    <a:p>
                      <a:pPr>
                        <a:lnSpc>
                          <a:spcPct val="107000"/>
                        </a:lnSpc>
                        <a:spcAft>
                          <a:spcPts val="0"/>
                        </a:spcAft>
                      </a:pPr>
                      <a:r>
                        <a:rPr lang="tr-TR" sz="1400" dirty="0">
                          <a:solidFill>
                            <a:srgbClr val="3E3128"/>
                          </a:solidFill>
                          <a:effectLst/>
                          <a:latin typeface="Arial"/>
                          <a:ea typeface="Times New Roman"/>
                          <a:cs typeface="Times New Roman"/>
                        </a:rPr>
                        <a:t>Dikim öncesi toprak hazırlığı yapılırken gerekli miktar toprağa verilir ve toprağın 20 cm derinliğine karışması sağlanır.</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2"/>
                  </a:ext>
                </a:extLst>
              </a:tr>
              <a:tr h="1092273">
                <a:tc>
                  <a:txBody>
                    <a:bodyPr/>
                    <a:lstStyle/>
                    <a:p>
                      <a:pPr>
                        <a:lnSpc>
                          <a:spcPct val="107000"/>
                        </a:lnSpc>
                        <a:spcAft>
                          <a:spcPts val="0"/>
                        </a:spcAft>
                      </a:pPr>
                      <a:r>
                        <a:rPr lang="tr-TR" sz="1400">
                          <a:solidFill>
                            <a:srgbClr val="3E3128"/>
                          </a:solidFill>
                          <a:effectLst/>
                          <a:latin typeface="Arial"/>
                          <a:ea typeface="Times New Roman"/>
                          <a:cs typeface="Times New Roman"/>
                        </a:rPr>
                        <a:t>Çiçekler, karpuz, kavun, kabak</a:t>
                      </a:r>
                      <a:endParaRPr lang="tr-TR" sz="14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400">
                          <a:solidFill>
                            <a:srgbClr val="3E3128"/>
                          </a:solidFill>
                          <a:effectLst/>
                          <a:latin typeface="Arial"/>
                          <a:ea typeface="Times New Roman"/>
                          <a:cs typeface="Times New Roman"/>
                        </a:rPr>
                        <a:t>80-90 kg ürün 1 dekar sera alanına; 100-120 kg ürün 1 dekar açık alana uygulanır.</a:t>
                      </a:r>
                      <a:endParaRPr lang="tr-TR" sz="140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400" dirty="0">
                          <a:solidFill>
                            <a:srgbClr val="3E3128"/>
                          </a:solidFill>
                          <a:effectLst/>
                          <a:latin typeface="Arial"/>
                          <a:ea typeface="Times New Roman"/>
                          <a:cs typeface="Times New Roman"/>
                        </a:rPr>
                        <a:t>Dikim öncesi toprak hazırlığı yapılırken gerekli miktar toprağa verilir ve toprağın 20 cm derinliğine karışması sağlanır.</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60012936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3"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00" y="150128"/>
            <a:ext cx="3021495" cy="250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4" y="0"/>
            <a:ext cx="122383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588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68015" y="-984738"/>
            <a:ext cx="11400524" cy="6203126"/>
          </a:xfrm>
        </p:spPr>
        <p:txBody>
          <a:bodyPr>
            <a:normAutofit/>
          </a:bodyPr>
          <a:lstStyle/>
          <a:p>
            <a:r>
              <a:rPr lang="tr-TR" sz="2000" b="1" u="sng" dirty="0">
                <a:solidFill>
                  <a:srgbClr val="85DE42"/>
                </a:solidFill>
              </a:rPr>
              <a:t>BOLWORM P</a:t>
            </a:r>
            <a:r>
              <a:rPr lang="tr-TR" sz="2000" b="1" u="sng" dirty="0" smtClean="0">
                <a:solidFill>
                  <a:srgbClr val="85DE42"/>
                </a:solidFill>
              </a:rPr>
              <a:t> </a:t>
            </a:r>
            <a:r>
              <a:rPr lang="tr-TR" sz="2000" dirty="0"/>
              <a:t/>
            </a:r>
            <a:br>
              <a:rPr lang="tr-TR" sz="2000" dirty="0"/>
            </a:br>
            <a:r>
              <a:rPr lang="tr-TR" sz="1600" b="1" dirty="0"/>
              <a:t> </a:t>
            </a:r>
            <a:r>
              <a:rPr lang="tr-TR" sz="1600" dirty="0"/>
              <a:t/>
            </a:r>
            <a:br>
              <a:rPr lang="tr-TR" sz="1600" dirty="0"/>
            </a:br>
            <a:r>
              <a:rPr lang="tr-TR" sz="1800" dirty="0">
                <a:solidFill>
                  <a:schemeClr val="tx1"/>
                </a:solidFill>
              </a:rPr>
              <a:t>Organik Fosforlu </a:t>
            </a:r>
            <a:r>
              <a:rPr lang="tr-TR" sz="1800" dirty="0" smtClean="0">
                <a:solidFill>
                  <a:schemeClr val="tx1"/>
                </a:solidFill>
              </a:rPr>
              <a:t>Gübre</a:t>
            </a:r>
            <a:br>
              <a:rPr lang="tr-TR" sz="1800" dirty="0" smtClean="0">
                <a:solidFill>
                  <a:schemeClr val="tx1"/>
                </a:solidFill>
              </a:rPr>
            </a:br>
            <a:r>
              <a:rPr lang="tr-TR" sz="1800" dirty="0">
                <a:solidFill>
                  <a:schemeClr val="tx1"/>
                </a:solidFill>
              </a:rPr>
              <a:t/>
            </a:r>
            <a:br>
              <a:rPr lang="tr-TR" sz="1800" dirty="0">
                <a:solidFill>
                  <a:schemeClr val="tx1"/>
                </a:solidFill>
              </a:rPr>
            </a:br>
            <a:r>
              <a:rPr lang="tr-TR" sz="1800" b="1" u="sng" dirty="0">
                <a:solidFill>
                  <a:srgbClr val="FF0000"/>
                </a:solidFill>
              </a:rPr>
              <a:t>Ürün </a:t>
            </a:r>
            <a:r>
              <a:rPr lang="tr-TR" sz="1800" b="1" u="sng" dirty="0" err="1" smtClean="0">
                <a:solidFill>
                  <a:srgbClr val="FF0000"/>
                </a:solidFill>
              </a:rPr>
              <a:t>Özellİklerİ</a:t>
            </a:r>
            <a:r>
              <a:rPr lang="tr-TR" sz="1800" u="sng" dirty="0" smtClean="0">
                <a:solidFill>
                  <a:srgbClr val="FF0000"/>
                </a:solidFill>
              </a:rPr>
              <a:t/>
            </a:r>
            <a:br>
              <a:rPr lang="tr-TR" sz="1800" u="sng" dirty="0" smtClean="0">
                <a:solidFill>
                  <a:srgbClr val="FF0000"/>
                </a:solidFill>
              </a:rPr>
            </a:br>
            <a:r>
              <a:rPr lang="tr-TR" sz="1800" dirty="0"/>
              <a:t/>
            </a:r>
            <a:br>
              <a:rPr lang="tr-TR" sz="1800" dirty="0"/>
            </a:br>
            <a:r>
              <a:rPr lang="tr-TR" sz="1600" cap="none" dirty="0" smtClean="0">
                <a:solidFill>
                  <a:schemeClr val="tx1"/>
                </a:solidFill>
              </a:rPr>
              <a:t>Zengin fosfor içerikli organik katı gübremiz, organik tarımda kullanıma uygun olmak  üzere taban gübresi olarak toprağın yapısını düzenler ve gerekli makro ve mikro besin elementlerini sağlar.</a:t>
            </a:r>
            <a:br>
              <a:rPr lang="tr-TR" sz="1600" cap="none" dirty="0" smtClean="0">
                <a:solidFill>
                  <a:schemeClr val="tx1"/>
                </a:solidFill>
              </a:rPr>
            </a:br>
            <a:r>
              <a:rPr lang="tr-TR" sz="1600" cap="none" dirty="0" smtClean="0">
                <a:solidFill>
                  <a:schemeClr val="tx1"/>
                </a:solidFill>
              </a:rPr>
              <a:t>Zengin içerikli doğal organik kayaçların organik tarımda en önemli gereksinimlerden olan fosfor ihtiyacını organik nitelikli olarak karşılamak için tarım sektörünün hizmetine sunulmuştur.</a:t>
            </a:r>
            <a:br>
              <a:rPr lang="tr-TR" sz="1600" cap="none" dirty="0" smtClean="0">
                <a:solidFill>
                  <a:schemeClr val="tx1"/>
                </a:solidFill>
              </a:rPr>
            </a:br>
            <a:r>
              <a:rPr lang="tr-TR" sz="1600" cap="none" dirty="0" smtClean="0">
                <a:solidFill>
                  <a:schemeClr val="tx1"/>
                </a:solidFill>
              </a:rPr>
              <a:t>Bitkinin enerji kaynağı olan fosfor artık </a:t>
            </a:r>
            <a:r>
              <a:rPr lang="tr-TR" sz="1600" cap="none" dirty="0" err="1" smtClean="0">
                <a:solidFill>
                  <a:schemeClr val="tx1"/>
                </a:solidFill>
              </a:rPr>
              <a:t>biyoteknolojik</a:t>
            </a:r>
            <a:r>
              <a:rPr lang="tr-TR" sz="1600" cap="none" dirty="0" smtClean="0">
                <a:solidFill>
                  <a:schemeClr val="tx1"/>
                </a:solidFill>
              </a:rPr>
              <a:t> yöntemlerle bitkiye herhangi bir kimyasal girdi kullanımı gerekmeden </a:t>
            </a:r>
            <a:r>
              <a:rPr lang="tr-TR" sz="1600" b="1" cap="none" dirty="0" smtClean="0">
                <a:solidFill>
                  <a:srgbClr val="85DE42"/>
                </a:solidFill>
              </a:rPr>
              <a:t>BOLWORM </a:t>
            </a:r>
            <a:r>
              <a:rPr lang="tr-TR" sz="1600" b="1" cap="none" dirty="0">
                <a:solidFill>
                  <a:srgbClr val="85DE42"/>
                </a:solidFill>
              </a:rPr>
              <a:t>P</a:t>
            </a:r>
            <a:r>
              <a:rPr lang="tr-TR" sz="1600" b="1" cap="none" dirty="0" smtClean="0">
                <a:solidFill>
                  <a:srgbClr val="85DE42"/>
                </a:solidFill>
              </a:rPr>
              <a:t>  </a:t>
            </a:r>
            <a:r>
              <a:rPr lang="tr-TR" sz="1600" cap="none" dirty="0" smtClean="0">
                <a:solidFill>
                  <a:schemeClr val="tx1"/>
                </a:solidFill>
              </a:rPr>
              <a:t>taban gübresi sayesinde sağlanabilecektir.</a:t>
            </a:r>
            <a:br>
              <a:rPr lang="tr-TR" sz="1600" cap="none" dirty="0" smtClean="0">
                <a:solidFill>
                  <a:schemeClr val="tx1"/>
                </a:solidFill>
              </a:rPr>
            </a:br>
            <a:r>
              <a:rPr lang="tr-TR" sz="1600" dirty="0">
                <a:solidFill>
                  <a:schemeClr val="tx1"/>
                </a:solidFill>
              </a:rPr>
              <a:t/>
            </a:r>
            <a:br>
              <a:rPr lang="tr-TR" sz="1600" dirty="0">
                <a:solidFill>
                  <a:schemeClr val="tx1"/>
                </a:solidFill>
              </a:rPr>
            </a:br>
            <a:endParaRPr lang="tr-TR" sz="1600" dirty="0">
              <a:solidFill>
                <a:schemeClr val="tx1"/>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p:nvPr/>
        </p:nvPicPr>
        <p:blipFill>
          <a:blip r:embed="rId5"/>
          <a:stretch>
            <a:fillRect/>
          </a:stretch>
        </p:blipFill>
        <p:spPr>
          <a:xfrm>
            <a:off x="7702062" y="3305908"/>
            <a:ext cx="4360984" cy="1676399"/>
          </a:xfrm>
          <a:prstGeom prst="rect">
            <a:avLst/>
          </a:prstGeom>
        </p:spPr>
      </p:pic>
      <p:pic>
        <p:nvPicPr>
          <p:cNvPr id="9" name="Resim 8"/>
          <p:cNvPicPr>
            <a:picLocks noChangeAspect="1"/>
          </p:cNvPicPr>
          <p:nvPr/>
        </p:nvPicPr>
        <p:blipFill>
          <a:blip r:embed="rId6"/>
          <a:stretch>
            <a:fillRect/>
          </a:stretch>
        </p:blipFill>
        <p:spPr>
          <a:xfrm>
            <a:off x="4869703" y="5461948"/>
            <a:ext cx="1323975" cy="958727"/>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4402" y="5411574"/>
            <a:ext cx="1328516" cy="1009101"/>
          </a:xfrm>
          <a:prstGeom prst="rect">
            <a:avLst/>
          </a:prstGeom>
        </p:spPr>
      </p:pic>
    </p:spTree>
    <p:extLst>
      <p:ext uri="{BB962C8B-B14F-4D97-AF65-F5344CB8AC3E}">
        <p14:creationId xmlns:p14="http://schemas.microsoft.com/office/powerpoint/2010/main" val="262238302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3103828998"/>
              </p:ext>
            </p:extLst>
          </p:nvPr>
        </p:nvGraphicFramePr>
        <p:xfrm>
          <a:off x="257908" y="828438"/>
          <a:ext cx="11529393" cy="4118699"/>
        </p:xfrm>
        <a:graphic>
          <a:graphicData uri="http://schemas.openxmlformats.org/drawingml/2006/table">
            <a:tbl>
              <a:tblPr firstRow="1" firstCol="1" bandRow="1"/>
              <a:tblGrid>
                <a:gridCol w="3843131">
                  <a:extLst>
                    <a:ext uri="{9D8B030D-6E8A-4147-A177-3AD203B41FA5}">
                      <a16:colId xmlns:a16="http://schemas.microsoft.com/office/drawing/2014/main" val="20000"/>
                    </a:ext>
                  </a:extLst>
                </a:gridCol>
                <a:gridCol w="3843131">
                  <a:extLst>
                    <a:ext uri="{9D8B030D-6E8A-4147-A177-3AD203B41FA5}">
                      <a16:colId xmlns:a16="http://schemas.microsoft.com/office/drawing/2014/main" val="20001"/>
                    </a:ext>
                  </a:extLst>
                </a:gridCol>
                <a:gridCol w="3843131">
                  <a:extLst>
                    <a:ext uri="{9D8B030D-6E8A-4147-A177-3AD203B41FA5}">
                      <a16:colId xmlns:a16="http://schemas.microsoft.com/office/drawing/2014/main" val="20002"/>
                    </a:ext>
                  </a:extLst>
                </a:gridCol>
              </a:tblGrid>
              <a:tr h="820166">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1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100" dirty="0">
                        <a:effectLst/>
                        <a:latin typeface="Calibri"/>
                        <a:ea typeface="Calibri"/>
                        <a:cs typeface="Times New Roman"/>
                      </a:endParaRPr>
                    </a:p>
                  </a:txBody>
                  <a:tcPr marL="114300" marR="114300" marT="114300" marB="114300"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100" dirty="0">
                        <a:effectLst/>
                        <a:latin typeface="Calibri"/>
                        <a:ea typeface="Calibri"/>
                        <a:cs typeface="Times New Roman"/>
                      </a:endParaRPr>
                    </a:p>
                  </a:txBody>
                  <a:tcPr marL="114300" marR="114300" marT="114300" marB="114300"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119643">
                <a:tc>
                  <a:txBody>
                    <a:bodyPr/>
                    <a:lstStyle/>
                    <a:p>
                      <a:pPr>
                        <a:lnSpc>
                          <a:spcPct val="107000"/>
                        </a:lnSpc>
                        <a:spcBef>
                          <a:spcPts val="1875"/>
                        </a:spcBef>
                        <a:spcAft>
                          <a:spcPts val="1650"/>
                        </a:spcAft>
                      </a:pPr>
                      <a:r>
                        <a:rPr lang="tr-TR" sz="1600" dirty="0">
                          <a:solidFill>
                            <a:srgbClr val="3E3128"/>
                          </a:solidFill>
                          <a:effectLst/>
                          <a:latin typeface="Arial"/>
                          <a:ea typeface="Times New Roman"/>
                          <a:cs typeface="Times New Roman"/>
                        </a:rPr>
                        <a:t>Sebzeler </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80-90 kg 1 da sera alanına</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100-120 kg ürün 1 da açık alana)</a:t>
                      </a:r>
                      <a:endParaRPr lang="tr-TR" sz="16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Dikim öncesi toprak hazırlığı yapılırken gerekli miktar toprağa verilir ve toprağın 20cm derinliğine karışması sağlanır.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119643">
                <a:tc>
                  <a:txBody>
                    <a:bodyPr/>
                    <a:lstStyle/>
                    <a:p>
                      <a:pPr>
                        <a:lnSpc>
                          <a:spcPct val="107000"/>
                        </a:lnSpc>
                        <a:spcAft>
                          <a:spcPts val="0"/>
                        </a:spcAft>
                      </a:pPr>
                      <a:r>
                        <a:rPr lang="tr-TR" sz="1600">
                          <a:solidFill>
                            <a:srgbClr val="3E3128"/>
                          </a:solidFill>
                          <a:effectLst/>
                          <a:latin typeface="Arial"/>
                          <a:ea typeface="Times New Roman"/>
                          <a:cs typeface="Times New Roman"/>
                        </a:rPr>
                        <a:t>Tarla Bitkileri</a:t>
                      </a:r>
                      <a:endParaRPr lang="tr-TR" sz="16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130-160 kg ürün 1 da alana</a:t>
                      </a:r>
                      <a:endParaRPr lang="tr-TR" sz="1600" dirty="0">
                        <a:effectLst/>
                        <a:latin typeface="Calibri"/>
                        <a:ea typeface="Calibri"/>
                        <a:cs typeface="Times New Roman"/>
                      </a:endParaRPr>
                    </a:p>
                  </a:txBody>
                  <a:tcPr marL="114300" marR="114300" marT="114300" marB="114300">
                    <a:lnL>
                      <a:noFill/>
                    </a:lnL>
                    <a:lnR>
                      <a:noFill/>
                    </a:lnR>
                    <a:lnT>
                      <a:noFill/>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Dikim öncesi toprak hazırlığı yapılırken gerekli miktar toprağa verilir ve toprağın 20cm derinliğine karışımı sağlanır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2"/>
                  </a:ext>
                </a:extLst>
              </a:tr>
              <a:tr h="1059247">
                <a:tc>
                  <a:txBody>
                    <a:bodyPr/>
                    <a:lstStyle/>
                    <a:p>
                      <a:pPr>
                        <a:lnSpc>
                          <a:spcPct val="107000"/>
                        </a:lnSpc>
                        <a:spcAft>
                          <a:spcPts val="0"/>
                        </a:spcAft>
                      </a:pPr>
                      <a:r>
                        <a:rPr lang="tr-TR" sz="1600">
                          <a:solidFill>
                            <a:srgbClr val="3E3128"/>
                          </a:solidFill>
                          <a:effectLst/>
                          <a:latin typeface="Arial"/>
                          <a:ea typeface="Times New Roman"/>
                          <a:cs typeface="Times New Roman"/>
                        </a:rPr>
                        <a:t>Meyve ağaçları</a:t>
                      </a:r>
                      <a:endParaRPr lang="tr-TR" sz="16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4-5 kg ürün/ağaç veya 200-300 kg ürün 1 da alana</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Şubat-Mart ayları arasında ağaçların taç iz düşümüne uygulanır ve toprağa karıştırılır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Rectangle 4"/>
          <p:cNvSpPr>
            <a:spLocks noChangeArrowheads="1"/>
          </p:cNvSpPr>
          <p:nvPr/>
        </p:nvSpPr>
        <p:spPr bwMode="auto">
          <a:xfrm>
            <a:off x="128954" y="189708"/>
            <a:ext cx="1408400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200" b="0" i="0"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Kullanım  Alanları ve Dozajları</a:t>
            </a:r>
            <a:endParaRPr kumimoji="0" lang="tr-TR" alt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sim 11"/>
          <p:cNvPicPr>
            <a:picLocks noChangeAspect="1"/>
          </p:cNvPicPr>
          <p:nvPr/>
        </p:nvPicPr>
        <p:blipFill>
          <a:blip r:embed="rId5"/>
          <a:stretch>
            <a:fillRect/>
          </a:stretch>
        </p:blipFill>
        <p:spPr>
          <a:xfrm>
            <a:off x="4869703" y="5461948"/>
            <a:ext cx="1323975" cy="958727"/>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79998610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ext uri="{D42A27DB-BD31-4B8C-83A1-F6EECF244321}">
                <p14:modId xmlns:p14="http://schemas.microsoft.com/office/powerpoint/2010/main" val="2357833334"/>
              </p:ext>
            </p:extLst>
          </p:nvPr>
        </p:nvGraphicFramePr>
        <p:xfrm>
          <a:off x="210506" y="702200"/>
          <a:ext cx="11529393" cy="4379843"/>
        </p:xfrm>
        <a:graphic>
          <a:graphicData uri="http://schemas.openxmlformats.org/drawingml/2006/table">
            <a:tbl>
              <a:tblPr firstRow="1" firstCol="1" bandRow="1"/>
              <a:tblGrid>
                <a:gridCol w="3843131">
                  <a:extLst>
                    <a:ext uri="{9D8B030D-6E8A-4147-A177-3AD203B41FA5}">
                      <a16:colId xmlns:a16="http://schemas.microsoft.com/office/drawing/2014/main" val="20000"/>
                    </a:ext>
                  </a:extLst>
                </a:gridCol>
                <a:gridCol w="3843131">
                  <a:extLst>
                    <a:ext uri="{9D8B030D-6E8A-4147-A177-3AD203B41FA5}">
                      <a16:colId xmlns:a16="http://schemas.microsoft.com/office/drawing/2014/main" val="20001"/>
                    </a:ext>
                  </a:extLst>
                </a:gridCol>
                <a:gridCol w="3843131">
                  <a:extLst>
                    <a:ext uri="{9D8B030D-6E8A-4147-A177-3AD203B41FA5}">
                      <a16:colId xmlns:a16="http://schemas.microsoft.com/office/drawing/2014/main" val="20002"/>
                    </a:ext>
                  </a:extLst>
                </a:gridCol>
              </a:tblGrid>
              <a:tr h="595305">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1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100" dirty="0">
                        <a:effectLst/>
                        <a:latin typeface="Calibri"/>
                        <a:ea typeface="Calibri"/>
                        <a:cs typeface="Times New Roman"/>
                      </a:endParaRPr>
                    </a:p>
                  </a:txBody>
                  <a:tcPr marL="114300" marR="114300" marT="114300" marB="114300"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100" dirty="0">
                        <a:effectLst/>
                        <a:latin typeface="Calibri"/>
                        <a:ea typeface="Calibri"/>
                        <a:cs typeface="Times New Roman"/>
                      </a:endParaRPr>
                    </a:p>
                  </a:txBody>
                  <a:tcPr marL="114300" marR="114300" marT="114300" marB="114300"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954255">
                <a:tc>
                  <a:txBody>
                    <a:bodyPr/>
                    <a:lstStyle/>
                    <a:p>
                      <a:pPr>
                        <a:lnSpc>
                          <a:spcPct val="107000"/>
                        </a:lnSpc>
                        <a:spcAft>
                          <a:spcPts val="0"/>
                        </a:spcAft>
                      </a:pPr>
                      <a:r>
                        <a:rPr lang="tr-TR" sz="1600" dirty="0">
                          <a:solidFill>
                            <a:srgbClr val="3E3128"/>
                          </a:solidFill>
                          <a:effectLst/>
                          <a:latin typeface="Arial"/>
                          <a:ea typeface="Times New Roman"/>
                          <a:cs typeface="Times New Roman"/>
                        </a:rPr>
                        <a:t>Narenciye</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3-4 kg ürün/ağaç veya 180-220 kg ürün 1 da alana</a:t>
                      </a:r>
                      <a:endParaRPr lang="tr-TR" sz="16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Şubat-Mart ayları arasında ağaçların taç iz düşümüne uygulanır ve toprağa karıştırılır.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54255">
                <a:tc>
                  <a:txBody>
                    <a:bodyPr/>
                    <a:lstStyle/>
                    <a:p>
                      <a:pPr>
                        <a:lnSpc>
                          <a:spcPct val="107000"/>
                        </a:lnSpc>
                        <a:spcAft>
                          <a:spcPts val="0"/>
                        </a:spcAft>
                      </a:pPr>
                      <a:r>
                        <a:rPr lang="tr-TR" sz="1600" dirty="0">
                          <a:solidFill>
                            <a:srgbClr val="3E3128"/>
                          </a:solidFill>
                          <a:effectLst/>
                          <a:latin typeface="Arial"/>
                          <a:ea typeface="Times New Roman"/>
                          <a:cs typeface="Times New Roman"/>
                        </a:rPr>
                        <a:t>Pamuk</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120-150 kg ürün 1 da alana</a:t>
                      </a:r>
                      <a:endParaRPr lang="tr-TR" sz="16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Dikim öncesi toprak hazırlığı yapılırken gerekli miktar toprağa verilir ve toprağın 20 cm derinliğine karışması sağlanır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954255">
                <a:tc>
                  <a:txBody>
                    <a:bodyPr/>
                    <a:lstStyle/>
                    <a:p>
                      <a:pPr>
                        <a:lnSpc>
                          <a:spcPct val="107000"/>
                        </a:lnSpc>
                        <a:spcAft>
                          <a:spcPts val="0"/>
                        </a:spcAft>
                      </a:pPr>
                      <a:r>
                        <a:rPr lang="tr-TR" sz="1600" dirty="0">
                          <a:solidFill>
                            <a:srgbClr val="3E3128"/>
                          </a:solidFill>
                          <a:effectLst/>
                          <a:latin typeface="Arial"/>
                          <a:ea typeface="Times New Roman"/>
                          <a:cs typeface="Times New Roman"/>
                        </a:rPr>
                        <a:t>Bağ</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2-3 </a:t>
                      </a:r>
                      <a:r>
                        <a:rPr lang="tr-TR" sz="1600" dirty="0" err="1">
                          <a:solidFill>
                            <a:srgbClr val="3E3128"/>
                          </a:solidFill>
                          <a:effectLst/>
                          <a:latin typeface="Arial"/>
                          <a:ea typeface="Times New Roman"/>
                          <a:cs typeface="Times New Roman"/>
                        </a:rPr>
                        <a:t>kgürün</a:t>
                      </a:r>
                      <a:r>
                        <a:rPr lang="tr-TR" sz="1600" dirty="0">
                          <a:solidFill>
                            <a:srgbClr val="3E3128"/>
                          </a:solidFill>
                          <a:effectLst/>
                          <a:latin typeface="Arial"/>
                          <a:ea typeface="Times New Roman"/>
                          <a:cs typeface="Times New Roman"/>
                        </a:rPr>
                        <a:t>/ağaç veya 150-200 kg ürün 1 da alana</a:t>
                      </a:r>
                      <a:endParaRPr lang="tr-TR" sz="1600" dirty="0">
                        <a:effectLst/>
                        <a:latin typeface="Calibri"/>
                        <a:ea typeface="Calibri"/>
                        <a:cs typeface="Times New Roman"/>
                      </a:endParaRPr>
                    </a:p>
                  </a:txBody>
                  <a:tcPr marL="114300" marR="114300" marT="114300" marB="114300">
                    <a:lnL>
                      <a:noFill/>
                    </a:lnL>
                    <a:lnR>
                      <a:noFill/>
                    </a:lnR>
                    <a:lnT>
                      <a:noFill/>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Şubat-Mart ayları arasında ağaçların taç iz düşümüne uygulanır ve toprağa karıştırılır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3"/>
                  </a:ext>
                </a:extLst>
              </a:tr>
              <a:tr h="704809">
                <a:tc>
                  <a:txBody>
                    <a:bodyPr/>
                    <a:lstStyle/>
                    <a:p>
                      <a:pPr>
                        <a:lnSpc>
                          <a:spcPct val="107000"/>
                        </a:lnSpc>
                        <a:spcAft>
                          <a:spcPts val="0"/>
                        </a:spcAft>
                      </a:pPr>
                      <a:r>
                        <a:rPr lang="tr-TR" sz="1600">
                          <a:solidFill>
                            <a:srgbClr val="3E3128"/>
                          </a:solidFill>
                          <a:effectLst/>
                          <a:latin typeface="Arial"/>
                          <a:ea typeface="Times New Roman"/>
                          <a:cs typeface="Times New Roman"/>
                        </a:rPr>
                        <a:t>Muz</a:t>
                      </a:r>
                      <a:endParaRPr lang="tr-TR" sz="16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1-2 kg ürün/ağaç veya 150-200 kg ürün 1 da alana  </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Meyve oluşum döneminden itibaren uygulanır.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7" name="Rectangle 4"/>
          <p:cNvSpPr>
            <a:spLocks noChangeArrowheads="1"/>
          </p:cNvSpPr>
          <p:nvPr/>
        </p:nvSpPr>
        <p:spPr bwMode="auto">
          <a:xfrm>
            <a:off x="93785" y="91820"/>
            <a:ext cx="120982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0" i="0"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Kullanım  Alanları ve Dozajları</a:t>
            </a:r>
            <a:endParaRPr kumimoji="0" lang="tr-TR" altLang="tr-T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Resim 11"/>
          <p:cNvPicPr>
            <a:picLocks noChangeAspect="1"/>
          </p:cNvPicPr>
          <p:nvPr/>
        </p:nvPicPr>
        <p:blipFill>
          <a:blip r:embed="rId5"/>
          <a:stretch>
            <a:fillRect/>
          </a:stretch>
        </p:blipFill>
        <p:spPr>
          <a:xfrm>
            <a:off x="4869703" y="5461948"/>
            <a:ext cx="1323975" cy="958727"/>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57574118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405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6492" y="128954"/>
            <a:ext cx="10892778" cy="567382"/>
          </a:xfrm>
        </p:spPr>
        <p:txBody>
          <a:bodyPr/>
          <a:lstStyle/>
          <a:p>
            <a:r>
              <a:rPr lang="tr-TR" b="1" dirty="0" smtClean="0">
                <a:solidFill>
                  <a:srgbClr val="FF0000"/>
                </a:solidFill>
              </a:rPr>
              <a:t>BOLWORM ORGANİK GÜBRELERİN ÖZELLİKLERİ</a:t>
            </a:r>
            <a:endParaRPr lang="tr-TR" b="1" dirty="0">
              <a:solidFill>
                <a:srgbClr val="FF0000"/>
              </a:solidFill>
            </a:endParaRPr>
          </a:p>
        </p:txBody>
      </p:sp>
      <p:sp>
        <p:nvSpPr>
          <p:cNvPr id="3" name="İçerik Yer Tutucusu 2"/>
          <p:cNvSpPr>
            <a:spLocks noGrp="1"/>
          </p:cNvSpPr>
          <p:nvPr>
            <p:ph idx="1"/>
          </p:nvPr>
        </p:nvSpPr>
        <p:spPr>
          <a:xfrm>
            <a:off x="437322" y="854765"/>
            <a:ext cx="11270974" cy="4174435"/>
          </a:xfrm>
        </p:spPr>
        <p:txBody>
          <a:bodyPr>
            <a:normAutofit fontScale="92500" lnSpcReduction="10000"/>
          </a:bodyPr>
          <a:lstStyle/>
          <a:p>
            <a:pPr marL="285750" indent="-285750">
              <a:buFont typeface="Wingdings" panose="05000000000000000000" pitchFamily="2" charset="2"/>
              <a:buChar char="v"/>
            </a:pPr>
            <a:r>
              <a:rPr lang="tr-TR" sz="1800" b="0" dirty="0" smtClean="0">
                <a:latin typeface="+mj-lt"/>
              </a:rPr>
              <a:t>Ekim </a:t>
            </a:r>
            <a:r>
              <a:rPr lang="tr-TR" sz="1800" b="0" dirty="0">
                <a:latin typeface="+mj-lt"/>
              </a:rPr>
              <a:t>alanını NADASA bırakmaya gerek </a:t>
            </a:r>
            <a:r>
              <a:rPr lang="tr-TR" sz="1800" b="0" dirty="0" smtClean="0">
                <a:latin typeface="+mj-lt"/>
              </a:rPr>
              <a:t>bırakmaz</a:t>
            </a:r>
            <a:endParaRPr lang="tr-TR" sz="1800" b="0" dirty="0">
              <a:latin typeface="+mj-lt"/>
            </a:endParaRPr>
          </a:p>
          <a:p>
            <a:pPr marL="285750" indent="-285750">
              <a:buFont typeface="Wingdings" panose="05000000000000000000" pitchFamily="2" charset="2"/>
              <a:buChar char="v"/>
            </a:pPr>
            <a:r>
              <a:rPr lang="tr-TR" sz="1800" b="0" dirty="0" smtClean="0">
                <a:latin typeface="+mj-lt"/>
              </a:rPr>
              <a:t>Ekim </a:t>
            </a:r>
            <a:r>
              <a:rPr lang="tr-TR" sz="1800" b="0" dirty="0">
                <a:latin typeface="+mj-lt"/>
              </a:rPr>
              <a:t>alanında her yıl değişik ürün ekmeye (rotasyona) gerek yoktur</a:t>
            </a:r>
            <a:r>
              <a:rPr lang="tr-TR" sz="1800" b="0" dirty="0" smtClean="0">
                <a:latin typeface="+mj-lt"/>
              </a:rPr>
              <a:t>.</a:t>
            </a:r>
          </a:p>
          <a:p>
            <a:pPr marL="285750" indent="-285750">
              <a:buFont typeface="Wingdings" panose="05000000000000000000" pitchFamily="2" charset="2"/>
              <a:buChar char="v"/>
            </a:pPr>
            <a:r>
              <a:rPr lang="tr-TR" sz="1800" b="0" dirty="0" smtClean="0">
                <a:latin typeface="+mj-lt"/>
              </a:rPr>
              <a:t>Verimi </a:t>
            </a:r>
            <a:r>
              <a:rPr lang="tr-TR" sz="1800" b="0" dirty="0">
                <a:latin typeface="+mj-lt"/>
              </a:rPr>
              <a:t>% 30 – 200 artırır</a:t>
            </a:r>
            <a:r>
              <a:rPr lang="tr-TR" sz="1800" b="0" dirty="0" smtClean="0">
                <a:latin typeface="+mj-lt"/>
              </a:rPr>
              <a:t>.</a:t>
            </a:r>
          </a:p>
          <a:p>
            <a:pPr marL="285750" indent="-285750">
              <a:buFont typeface="Wingdings" panose="05000000000000000000" pitchFamily="2" charset="2"/>
              <a:buChar char="v"/>
            </a:pPr>
            <a:r>
              <a:rPr lang="tr-TR" sz="1800" b="0" dirty="0" smtClean="0">
                <a:latin typeface="+mj-lt"/>
              </a:rPr>
              <a:t>Olgunlaşma </a:t>
            </a:r>
            <a:r>
              <a:rPr lang="tr-TR" sz="1800" b="0" dirty="0">
                <a:latin typeface="+mj-lt"/>
              </a:rPr>
              <a:t>süresini 2-3 hafta daha </a:t>
            </a:r>
            <a:r>
              <a:rPr lang="tr-TR" sz="1800" b="0" dirty="0" err="1">
                <a:latin typeface="+mj-lt"/>
              </a:rPr>
              <a:t>erkenleştirir</a:t>
            </a:r>
            <a:r>
              <a:rPr lang="tr-TR" sz="1800" b="0" dirty="0" smtClean="0">
                <a:latin typeface="+mj-lt"/>
              </a:rPr>
              <a:t>.</a:t>
            </a:r>
          </a:p>
          <a:p>
            <a:pPr marL="285750" indent="-285750">
              <a:buFont typeface="Wingdings" panose="05000000000000000000" pitchFamily="2" charset="2"/>
              <a:buChar char="v"/>
            </a:pPr>
            <a:r>
              <a:rPr lang="tr-TR" sz="1800" b="0" dirty="0" smtClean="0">
                <a:latin typeface="+mj-lt"/>
              </a:rPr>
              <a:t>Toprağın </a:t>
            </a:r>
            <a:r>
              <a:rPr lang="tr-TR" sz="1800" b="0" dirty="0">
                <a:latin typeface="+mj-lt"/>
              </a:rPr>
              <a:t>PH düzenler. Toprağın Organik madde oranını artırır.</a:t>
            </a:r>
          </a:p>
          <a:p>
            <a:pPr marL="285750" indent="-285750">
              <a:buFont typeface="Wingdings" panose="05000000000000000000" pitchFamily="2" charset="2"/>
              <a:buChar char="v"/>
            </a:pPr>
            <a:r>
              <a:rPr lang="tr-TR" sz="1800" b="0" dirty="0" smtClean="0">
                <a:latin typeface="+mj-lt"/>
              </a:rPr>
              <a:t>Toprak</a:t>
            </a:r>
            <a:r>
              <a:rPr lang="tr-TR" sz="1800" b="0" dirty="0">
                <a:latin typeface="+mj-lt"/>
              </a:rPr>
              <a:t>; çözünür mineral maddeleri ve nemi daha iyi tutar, sulama miktarı % 40 </a:t>
            </a:r>
            <a:r>
              <a:rPr lang="tr-TR" sz="1800" b="0" dirty="0" smtClean="0">
                <a:latin typeface="+mj-lt"/>
              </a:rPr>
              <a:t>azalır.</a:t>
            </a:r>
            <a:endParaRPr lang="tr-TR" sz="1800" b="0" dirty="0">
              <a:latin typeface="+mj-lt"/>
            </a:endParaRPr>
          </a:p>
          <a:p>
            <a:pPr marL="285750" indent="-285750">
              <a:buFont typeface="Wingdings" panose="05000000000000000000" pitchFamily="2" charset="2"/>
              <a:buChar char="v"/>
            </a:pPr>
            <a:r>
              <a:rPr lang="tr-TR" sz="1800" b="0" dirty="0" smtClean="0">
                <a:latin typeface="+mj-lt"/>
              </a:rPr>
              <a:t>Toprağın </a:t>
            </a:r>
            <a:r>
              <a:rPr lang="tr-TR" sz="1800" b="0" dirty="0">
                <a:latin typeface="+mj-lt"/>
              </a:rPr>
              <a:t>rengini koyulaştırdığı için toprak ısısını </a:t>
            </a:r>
            <a:r>
              <a:rPr lang="tr-TR" sz="1800" b="0" dirty="0" smtClean="0">
                <a:latin typeface="+mj-lt"/>
              </a:rPr>
              <a:t>artırır.</a:t>
            </a:r>
          </a:p>
          <a:p>
            <a:pPr marL="285750" indent="-285750">
              <a:buFont typeface="Wingdings" panose="05000000000000000000" pitchFamily="2" charset="2"/>
              <a:buChar char="v"/>
            </a:pPr>
            <a:r>
              <a:rPr lang="tr-TR" sz="1800" b="0" dirty="0" smtClean="0">
                <a:latin typeface="+mj-lt"/>
              </a:rPr>
              <a:t>Ürünü </a:t>
            </a:r>
            <a:r>
              <a:rPr lang="tr-TR" sz="1800" b="0" dirty="0">
                <a:latin typeface="+mj-lt"/>
              </a:rPr>
              <a:t>doğal tat, renk , aroma ve kalitesine kavuşturur. </a:t>
            </a:r>
            <a:r>
              <a:rPr lang="tr-TR" sz="1800" b="0" u="sng" dirty="0">
                <a:latin typeface="+mj-lt"/>
              </a:rPr>
              <a:t>Kokusuzdur.</a:t>
            </a:r>
          </a:p>
          <a:p>
            <a:pPr marL="285750" indent="-285750">
              <a:buFont typeface="Wingdings" panose="05000000000000000000" pitchFamily="2" charset="2"/>
              <a:buChar char="v"/>
            </a:pPr>
            <a:r>
              <a:rPr lang="tr-TR" sz="1800" b="0" dirty="0" smtClean="0">
                <a:latin typeface="+mj-lt"/>
              </a:rPr>
              <a:t>Bitkinin </a:t>
            </a:r>
            <a:r>
              <a:rPr lang="tr-TR" sz="1800" b="0" dirty="0">
                <a:latin typeface="+mj-lt"/>
              </a:rPr>
              <a:t>gelişimini hızlandırır ve kaliteli ürün artışı </a:t>
            </a:r>
            <a:r>
              <a:rPr lang="tr-TR" sz="1800" b="0" dirty="0" smtClean="0">
                <a:latin typeface="+mj-lt"/>
              </a:rPr>
              <a:t>sağlar.</a:t>
            </a:r>
          </a:p>
          <a:p>
            <a:pPr marL="285750" indent="-285750">
              <a:buFont typeface="Wingdings" panose="05000000000000000000" pitchFamily="2" charset="2"/>
              <a:buChar char="v"/>
            </a:pPr>
            <a:r>
              <a:rPr lang="tr-TR" sz="1800" b="0" dirty="0" smtClean="0">
                <a:latin typeface="+mj-lt"/>
              </a:rPr>
              <a:t>Toprağa </a:t>
            </a:r>
            <a:r>
              <a:rPr lang="tr-TR" sz="1800" b="0" dirty="0">
                <a:latin typeface="+mj-lt"/>
              </a:rPr>
              <a:t>etkisi 3-5 yıl devam eder</a:t>
            </a:r>
            <a:r>
              <a:rPr lang="tr-TR" sz="1800" b="0" dirty="0" smtClean="0">
                <a:latin typeface="+mj-lt"/>
              </a:rPr>
              <a:t>.</a:t>
            </a:r>
          </a:p>
          <a:p>
            <a:pPr marL="285750" indent="-285750">
              <a:buFont typeface="Wingdings" panose="05000000000000000000" pitchFamily="2" charset="2"/>
              <a:buChar char="v"/>
            </a:pPr>
            <a:r>
              <a:rPr lang="tr-TR" sz="1800" b="0" dirty="0" smtClean="0">
                <a:latin typeface="+mj-lt"/>
              </a:rPr>
              <a:t>Bitkinin </a:t>
            </a:r>
            <a:r>
              <a:rPr lang="tr-TR" sz="1800" b="0" dirty="0">
                <a:latin typeface="+mj-lt"/>
              </a:rPr>
              <a:t>hastalıklara karşı bağışıklığını artırır. Bitkiye, toprak stresine, zararlılara, değişken iklim şartlarına ve toprağın olumsuz etkilerine karşı direnç kazandırır</a:t>
            </a:r>
            <a:r>
              <a:rPr lang="tr-TR" dirty="0"/>
              <a:t>.</a:t>
            </a:r>
          </a:p>
          <a:p>
            <a:pPr>
              <a:buFont typeface="Wingdings" panose="05000000000000000000" pitchFamily="2" charset="2"/>
              <a:buChar char="v"/>
            </a:pPr>
            <a:endParaRPr lang="tr-TR" dirty="0"/>
          </a:p>
        </p:txBody>
      </p:sp>
      <p:pic>
        <p:nvPicPr>
          <p:cNvPr id="4" name="Resim 3"/>
          <p:cNvPicPr/>
          <p:nvPr/>
        </p:nvPicPr>
        <p:blipFill>
          <a:blip r:embed="rId2"/>
          <a:stretch>
            <a:fillRect/>
          </a:stretch>
        </p:blipFill>
        <p:spPr>
          <a:xfrm>
            <a:off x="6818244" y="5486400"/>
            <a:ext cx="1371600" cy="934277"/>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spTree>
    <p:extLst>
      <p:ext uri="{BB962C8B-B14F-4D97-AF65-F5344CB8AC3E}">
        <p14:creationId xmlns:p14="http://schemas.microsoft.com/office/powerpoint/2010/main" val="215995245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77"/>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21" y="2"/>
            <a:ext cx="3021495" cy="250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9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6236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7908" y="-820614"/>
            <a:ext cx="11776252" cy="5829344"/>
          </a:xfrm>
        </p:spPr>
        <p:txBody>
          <a:bodyPr/>
          <a:lstStyle/>
          <a:p>
            <a:r>
              <a:rPr lang="tr-TR" sz="1800" b="1" u="sng" dirty="0" smtClean="0">
                <a:solidFill>
                  <a:srgbClr val="85DE42"/>
                </a:solidFill>
              </a:rPr>
              <a:t/>
            </a:r>
            <a:br>
              <a:rPr lang="tr-TR" sz="1800" b="1" u="sng" dirty="0" smtClean="0">
                <a:solidFill>
                  <a:srgbClr val="85DE42"/>
                </a:solidFill>
              </a:rPr>
            </a:br>
            <a:r>
              <a:rPr lang="tr-TR" sz="1800" b="1" u="sng" dirty="0" smtClean="0">
                <a:solidFill>
                  <a:srgbClr val="85DE42"/>
                </a:solidFill>
              </a:rPr>
              <a:t>BOLWORM POWER</a:t>
            </a:r>
            <a:r>
              <a:rPr lang="tr-TR" sz="1600" dirty="0"/>
              <a:t/>
            </a:r>
            <a:br>
              <a:rPr lang="tr-TR" sz="1600" dirty="0"/>
            </a:br>
            <a:r>
              <a:rPr lang="tr-TR" sz="1600" dirty="0" smtClean="0"/>
              <a:t/>
            </a:r>
            <a:br>
              <a:rPr lang="tr-TR" sz="1600" dirty="0" smtClean="0"/>
            </a:br>
            <a:r>
              <a:rPr lang="tr-TR" sz="1600" dirty="0" smtClean="0"/>
              <a:t>%</a:t>
            </a:r>
            <a:r>
              <a:rPr lang="tr-TR" sz="1600" dirty="0"/>
              <a:t>100 Organik </a:t>
            </a:r>
            <a:r>
              <a:rPr lang="tr-TR" sz="1600" dirty="0" err="1" smtClean="0"/>
              <a:t>SIvI</a:t>
            </a:r>
            <a:r>
              <a:rPr lang="tr-TR" sz="1600" dirty="0" smtClean="0"/>
              <a:t> </a:t>
            </a:r>
            <a:r>
              <a:rPr lang="tr-TR" sz="1600" dirty="0"/>
              <a:t>Solucan </a:t>
            </a:r>
            <a:r>
              <a:rPr lang="tr-TR" sz="1600" dirty="0" err="1" smtClean="0"/>
              <a:t>Gübresİ</a:t>
            </a:r>
            <a:r>
              <a:rPr lang="tr-TR" sz="1600" dirty="0" smtClean="0"/>
              <a:t/>
            </a:r>
            <a:br>
              <a:rPr lang="tr-TR" sz="1600" dirty="0" smtClean="0"/>
            </a:br>
            <a:r>
              <a:rPr lang="tr-TR" sz="1600" dirty="0"/>
              <a:t/>
            </a:r>
            <a:br>
              <a:rPr lang="tr-TR" sz="1600" dirty="0"/>
            </a:br>
            <a:r>
              <a:rPr lang="tr-TR" sz="1800" b="1" dirty="0">
                <a:solidFill>
                  <a:srgbClr val="FF0000"/>
                </a:solidFill>
              </a:rPr>
              <a:t>Ürün </a:t>
            </a:r>
            <a:r>
              <a:rPr lang="tr-TR" sz="1800" b="1" dirty="0" err="1" smtClean="0">
                <a:solidFill>
                  <a:srgbClr val="FF0000"/>
                </a:solidFill>
              </a:rPr>
              <a:t>Özellİklerİ</a:t>
            </a:r>
            <a:r>
              <a:rPr lang="tr-TR" sz="1800" dirty="0" smtClean="0"/>
              <a:t/>
            </a:r>
            <a:br>
              <a:rPr lang="tr-TR" sz="1800" dirty="0" smtClean="0"/>
            </a:br>
            <a:r>
              <a:rPr lang="tr-TR" sz="1600" dirty="0"/>
              <a:t/>
            </a:r>
            <a:br>
              <a:rPr lang="tr-TR" sz="1600" dirty="0"/>
            </a:br>
            <a:r>
              <a:rPr lang="tr-TR" sz="1600" b="1" cap="none" dirty="0" smtClean="0">
                <a:solidFill>
                  <a:srgbClr val="85DE42"/>
                </a:solidFill>
              </a:rPr>
              <a:t>BOLWORM </a:t>
            </a:r>
            <a:r>
              <a:rPr lang="tr-TR" sz="1600" b="1" cap="none" dirty="0" err="1" smtClean="0">
                <a:solidFill>
                  <a:srgbClr val="85DE42"/>
                </a:solidFill>
              </a:rPr>
              <a:t>Powe</a:t>
            </a:r>
            <a:r>
              <a:rPr lang="tr-TR" sz="1600" b="1" cap="none" dirty="0" err="1">
                <a:solidFill>
                  <a:srgbClr val="85DE42"/>
                </a:solidFill>
              </a:rPr>
              <a:t>r</a:t>
            </a:r>
            <a:r>
              <a:rPr lang="tr-TR" sz="1600" b="1" cap="none" dirty="0" smtClean="0"/>
              <a:t>,</a:t>
            </a:r>
            <a:r>
              <a:rPr lang="tr-TR" sz="1600" cap="none" dirty="0" smtClean="0"/>
              <a:t> %100 sıvı ve organik solucan gübresi olup bitkinin </a:t>
            </a:r>
            <a:r>
              <a:rPr lang="tr-TR" sz="1600" b="1" cap="none" dirty="0">
                <a:solidFill>
                  <a:srgbClr val="85DE42"/>
                </a:solidFill>
              </a:rPr>
              <a:t>BOLWORM </a:t>
            </a:r>
            <a:r>
              <a:rPr lang="tr-TR" sz="1600" b="1" cap="none" dirty="0" err="1">
                <a:solidFill>
                  <a:srgbClr val="85DE42"/>
                </a:solidFill>
              </a:rPr>
              <a:t>Power</a:t>
            </a:r>
            <a:r>
              <a:rPr lang="tr-TR" sz="1600" b="1" cap="none" dirty="0"/>
              <a:t>, </a:t>
            </a:r>
            <a:r>
              <a:rPr lang="tr-TR" sz="1600" cap="none" dirty="0" smtClean="0"/>
              <a:t>ile taban gübrelemesi yapıldıktan sonra üst gübrelemesinin yapılarak bitkiye doğrudan sprey ya da pülverizatör yardımı yada damla sulama yöntemleri ile doğrudan sıvı gübre uygulamasına imkan verir.</a:t>
            </a:r>
            <a:br>
              <a:rPr lang="tr-TR" sz="1600" cap="none" dirty="0" smtClean="0"/>
            </a:br>
            <a:r>
              <a:rPr lang="tr-TR" sz="1600" b="1" cap="none" dirty="0">
                <a:solidFill>
                  <a:srgbClr val="85DE42"/>
                </a:solidFill>
              </a:rPr>
              <a:t>BOLWORM </a:t>
            </a:r>
            <a:r>
              <a:rPr lang="tr-TR" sz="1600" b="1" cap="none" dirty="0" err="1">
                <a:solidFill>
                  <a:srgbClr val="85DE42"/>
                </a:solidFill>
              </a:rPr>
              <a:t>Power</a:t>
            </a:r>
            <a:r>
              <a:rPr lang="tr-TR" sz="1600" b="1" cap="none" dirty="0"/>
              <a:t>, </a:t>
            </a:r>
            <a:r>
              <a:rPr lang="tr-TR" sz="1600" b="1" cap="none" dirty="0" smtClean="0"/>
              <a:t> </a:t>
            </a:r>
            <a:r>
              <a:rPr lang="tr-TR" sz="1600" cap="none" dirty="0" smtClean="0"/>
              <a:t>sıvı organik solucan gübresi ile muamele edilen bitkiler, ihtiyaç duyduğu besin maddelerini yapraktan direk alması ile daha hızlı ve daha etkin verim artışı göstermektedir.</a:t>
            </a:r>
            <a:r>
              <a:rPr lang="tr-TR" sz="1600" cap="none" dirty="0" smtClean="0">
                <a:solidFill>
                  <a:srgbClr val="85DE42"/>
                </a:solidFill>
              </a:rPr>
              <a:t/>
            </a:r>
            <a:br>
              <a:rPr lang="tr-TR" sz="1600" cap="none" dirty="0" smtClean="0">
                <a:solidFill>
                  <a:srgbClr val="85DE42"/>
                </a:solidFill>
              </a:rPr>
            </a:br>
            <a:r>
              <a:rPr lang="tr-TR" sz="1600" b="1" cap="none" dirty="0">
                <a:solidFill>
                  <a:srgbClr val="85DE42"/>
                </a:solidFill>
              </a:rPr>
              <a:t>BOLWORM </a:t>
            </a:r>
            <a:r>
              <a:rPr lang="tr-TR" sz="1600" b="1" cap="none" dirty="0" err="1">
                <a:solidFill>
                  <a:srgbClr val="85DE42"/>
                </a:solidFill>
              </a:rPr>
              <a:t>Power</a:t>
            </a:r>
            <a:r>
              <a:rPr lang="tr-TR" sz="1600" b="1" cap="none" dirty="0"/>
              <a:t>,</a:t>
            </a:r>
            <a:r>
              <a:rPr lang="tr-TR" sz="1600" cap="none" dirty="0" smtClean="0"/>
              <a:t>, damlama sulama yöntemleri kullanılan seralarda rahatlıkla bitki </a:t>
            </a:r>
            <a:r>
              <a:rPr lang="tr-TR" sz="1600" cap="none" dirty="0" err="1" smtClean="0"/>
              <a:t>çeşitine</a:t>
            </a:r>
            <a:r>
              <a:rPr lang="tr-TR" sz="1600" cap="none" dirty="0" smtClean="0"/>
              <a:t> göre uygun doz ve su ile karıştırılarak kolaylıkla uygulanabilir. </a:t>
            </a:r>
            <a:r>
              <a:rPr lang="tr-TR" sz="1600" b="1" cap="none" dirty="0">
                <a:solidFill>
                  <a:srgbClr val="85DE42"/>
                </a:solidFill>
              </a:rPr>
              <a:t>BOLWORM </a:t>
            </a:r>
            <a:r>
              <a:rPr lang="tr-TR" sz="1600" b="1" cap="none" dirty="0" err="1">
                <a:solidFill>
                  <a:srgbClr val="85DE42"/>
                </a:solidFill>
              </a:rPr>
              <a:t>Power</a:t>
            </a:r>
            <a:r>
              <a:rPr lang="tr-TR" sz="1600" b="1" cap="none" dirty="0"/>
              <a:t>, </a:t>
            </a:r>
            <a:r>
              <a:rPr lang="tr-TR" sz="1600" cap="none" dirty="0" smtClean="0"/>
              <a:t>yoğun konsantrasyona sahip olup az miktarlar ile büyük alanlarda etkinlik gösterir.</a:t>
            </a:r>
            <a:br>
              <a:rPr lang="tr-TR" sz="1600" cap="none" dirty="0" smtClean="0"/>
            </a:br>
            <a:r>
              <a:rPr lang="tr-TR" sz="1800" cap="none" dirty="0" smtClean="0"/>
              <a:t> </a:t>
            </a:r>
            <a:br>
              <a:rPr lang="tr-TR" sz="1800" cap="none" dirty="0" smtClean="0"/>
            </a:br>
            <a:endParaRPr lang="tr-TR" sz="18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p:nvPr/>
        </p:nvPicPr>
        <p:blipFill>
          <a:blip r:embed="rId5"/>
          <a:stretch>
            <a:fillRect/>
          </a:stretch>
        </p:blipFill>
        <p:spPr>
          <a:xfrm>
            <a:off x="8170984" y="3622430"/>
            <a:ext cx="3716215" cy="1383323"/>
          </a:xfrm>
          <a:prstGeom prst="rect">
            <a:avLst/>
          </a:prstGeom>
        </p:spPr>
      </p:pic>
      <p:pic>
        <p:nvPicPr>
          <p:cNvPr id="8" name="Resim 7"/>
          <p:cNvPicPr>
            <a:picLocks noChangeAspect="1"/>
          </p:cNvPicPr>
          <p:nvPr/>
        </p:nvPicPr>
        <p:blipFill>
          <a:blip r:embed="rId6"/>
          <a:stretch>
            <a:fillRect/>
          </a:stretch>
        </p:blipFill>
        <p:spPr>
          <a:xfrm>
            <a:off x="4869703" y="5461948"/>
            <a:ext cx="1323975" cy="958727"/>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83720352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390220335"/>
              </p:ext>
            </p:extLst>
          </p:nvPr>
        </p:nvGraphicFramePr>
        <p:xfrm>
          <a:off x="477078" y="569155"/>
          <a:ext cx="11211339" cy="4424875"/>
        </p:xfrm>
        <a:graphic>
          <a:graphicData uri="http://schemas.openxmlformats.org/drawingml/2006/table">
            <a:tbl>
              <a:tblPr firstRow="1" firstCol="1" bandRow="1"/>
              <a:tblGrid>
                <a:gridCol w="3737113">
                  <a:extLst>
                    <a:ext uri="{9D8B030D-6E8A-4147-A177-3AD203B41FA5}">
                      <a16:colId xmlns:a16="http://schemas.microsoft.com/office/drawing/2014/main" val="20000"/>
                    </a:ext>
                  </a:extLst>
                </a:gridCol>
                <a:gridCol w="3737113">
                  <a:extLst>
                    <a:ext uri="{9D8B030D-6E8A-4147-A177-3AD203B41FA5}">
                      <a16:colId xmlns:a16="http://schemas.microsoft.com/office/drawing/2014/main" val="20001"/>
                    </a:ext>
                  </a:extLst>
                </a:gridCol>
                <a:gridCol w="3737113">
                  <a:extLst>
                    <a:ext uri="{9D8B030D-6E8A-4147-A177-3AD203B41FA5}">
                      <a16:colId xmlns:a16="http://schemas.microsoft.com/office/drawing/2014/main" val="20002"/>
                    </a:ext>
                  </a:extLst>
                </a:gridCol>
              </a:tblGrid>
              <a:tr h="567038">
                <a:tc gridSpan="3">
                  <a:txBody>
                    <a:bodyPr/>
                    <a:lstStyle/>
                    <a:p>
                      <a:pPr>
                        <a:lnSpc>
                          <a:spcPct val="107000"/>
                        </a:lnSpc>
                        <a:spcBef>
                          <a:spcPts val="825"/>
                        </a:spcBef>
                        <a:spcAft>
                          <a:spcPts val="825"/>
                        </a:spcAft>
                      </a:pPr>
                      <a:r>
                        <a:rPr lang="tr-TR" sz="1800" dirty="0">
                          <a:solidFill>
                            <a:srgbClr val="FFFFFF"/>
                          </a:solidFill>
                          <a:effectLst/>
                          <a:latin typeface="inherit"/>
                          <a:ea typeface="Times New Roman"/>
                          <a:cs typeface="Arial"/>
                        </a:rPr>
                        <a:t>Topraktan uygulama (100 L su ile seyreltilip 1 dekar alana uygulanacak ürün miktarı)</a:t>
                      </a:r>
                      <a:endParaRPr lang="tr-TR" sz="18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56281">
                <a:tc>
                  <a:txBody>
                    <a:bodyPr/>
                    <a:lstStyle/>
                    <a:p>
                      <a:pPr>
                        <a:lnSpc>
                          <a:spcPct val="107000"/>
                        </a:lnSpc>
                        <a:spcAft>
                          <a:spcPts val="0"/>
                        </a:spcAft>
                      </a:pPr>
                      <a:r>
                        <a:rPr lang="tr-TR" sz="1800" b="1" dirty="0">
                          <a:solidFill>
                            <a:srgbClr val="3E3128"/>
                          </a:solidFill>
                          <a:effectLst/>
                          <a:latin typeface="Arial"/>
                          <a:ea typeface="Times New Roman"/>
                          <a:cs typeface="Times New Roman"/>
                        </a:rPr>
                        <a:t>Bitkiler</a:t>
                      </a:r>
                      <a:endParaRPr lang="tr-TR" sz="18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b="1">
                          <a:solidFill>
                            <a:srgbClr val="3E3128"/>
                          </a:solidFill>
                          <a:effectLst/>
                          <a:latin typeface="Arial"/>
                          <a:ea typeface="Times New Roman"/>
                          <a:cs typeface="Times New Roman"/>
                        </a:rPr>
                        <a:t>Doz</a:t>
                      </a:r>
                      <a:endParaRPr lang="tr-TR" sz="1800">
                        <a:effectLst/>
                        <a:latin typeface="Calibri"/>
                        <a:ea typeface="Calibri"/>
                        <a:cs typeface="Times New Roman"/>
                      </a:endParaRPr>
                    </a:p>
                  </a:txBody>
                  <a:tcPr marL="114300" marR="114300" marT="114300" marB="114300" anchor="b">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b="1">
                          <a:solidFill>
                            <a:srgbClr val="3E3128"/>
                          </a:solidFill>
                          <a:effectLst/>
                          <a:latin typeface="Arial"/>
                          <a:ea typeface="Times New Roman"/>
                          <a:cs typeface="Times New Roman"/>
                        </a:rPr>
                        <a:t>Kullanım Dönemi</a:t>
                      </a:r>
                      <a:endParaRPr lang="tr-TR" sz="1800">
                        <a:effectLst/>
                        <a:latin typeface="Calibri"/>
                        <a:ea typeface="Calibri"/>
                        <a:cs typeface="Times New Roman"/>
                      </a:endParaRPr>
                    </a:p>
                  </a:txBody>
                  <a:tcPr marL="114300" marR="114300" marT="114300" marB="114300" anchor="b">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07135">
                <a:tc>
                  <a:txBody>
                    <a:bodyPr/>
                    <a:lstStyle/>
                    <a:p>
                      <a:pPr>
                        <a:lnSpc>
                          <a:spcPct val="107000"/>
                        </a:lnSpc>
                        <a:spcAft>
                          <a:spcPts val="0"/>
                        </a:spcAft>
                      </a:pPr>
                      <a:r>
                        <a:rPr lang="tr-TR" sz="1800" dirty="0">
                          <a:solidFill>
                            <a:srgbClr val="3E3128"/>
                          </a:solidFill>
                          <a:effectLst/>
                          <a:latin typeface="Arial"/>
                          <a:ea typeface="Times New Roman"/>
                          <a:cs typeface="Times New Roman"/>
                        </a:rPr>
                        <a:t>Sebze ve tarla bitkileri</a:t>
                      </a:r>
                      <a:endParaRPr lang="tr-TR" sz="18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3000-4000 ml ürün 100 L su ile 1 dekar alana uygulanır</a:t>
                      </a:r>
                      <a:endParaRPr lang="tr-TR" sz="18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800">
                          <a:solidFill>
                            <a:srgbClr val="3E3128"/>
                          </a:solidFill>
                          <a:effectLst/>
                          <a:latin typeface="Arial"/>
                          <a:ea typeface="Times New Roman"/>
                          <a:cs typeface="Times New Roman"/>
                        </a:rPr>
                        <a:t>Dikimden iki hafta sonra ilk uygulama, meyve tutumunda 2 kez uygulama yapılır. Tohum yatağına veya kök bölgesine uygulanır.</a:t>
                      </a:r>
                      <a:endParaRPr lang="tr-TR" sz="180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494421">
                <a:tc>
                  <a:txBody>
                    <a:bodyPr/>
                    <a:lstStyle/>
                    <a:p>
                      <a:pPr>
                        <a:lnSpc>
                          <a:spcPct val="107000"/>
                        </a:lnSpc>
                        <a:spcAft>
                          <a:spcPts val="0"/>
                        </a:spcAft>
                      </a:pPr>
                      <a:r>
                        <a:rPr lang="tr-TR" sz="1800" dirty="0">
                          <a:solidFill>
                            <a:srgbClr val="3E3128"/>
                          </a:solidFill>
                          <a:effectLst/>
                          <a:latin typeface="Arial"/>
                          <a:ea typeface="Times New Roman"/>
                          <a:cs typeface="Times New Roman"/>
                        </a:rPr>
                        <a:t>Meyve ağaçları</a:t>
                      </a:r>
                      <a:endParaRPr lang="tr-TR" sz="18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30 ml ağaç veya 2500-3000 ml ürün 100 </a:t>
                      </a:r>
                      <a:r>
                        <a:rPr lang="tr-TR" sz="1800" dirty="0" err="1">
                          <a:solidFill>
                            <a:srgbClr val="3E3128"/>
                          </a:solidFill>
                          <a:effectLst/>
                          <a:latin typeface="Arial"/>
                          <a:ea typeface="Times New Roman"/>
                          <a:cs typeface="Times New Roman"/>
                        </a:rPr>
                        <a:t>lt</a:t>
                      </a:r>
                      <a:r>
                        <a:rPr lang="tr-TR" sz="1800" dirty="0">
                          <a:solidFill>
                            <a:srgbClr val="3E3128"/>
                          </a:solidFill>
                          <a:effectLst/>
                          <a:latin typeface="Arial"/>
                          <a:ea typeface="Times New Roman"/>
                          <a:cs typeface="Times New Roman"/>
                        </a:rPr>
                        <a:t> su ile 1 dekar alana uygulanır</a:t>
                      </a:r>
                      <a:endParaRPr lang="tr-TR" sz="18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Tomurcuklanma, çiçeklenme ve meyve oluşumu döneminde ve meyvelerin büyümeye devam ettiği mevsim ortasında uygulanır.</a:t>
                      </a:r>
                      <a:endParaRPr lang="tr-TR" sz="18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Rectangle 2"/>
          <p:cNvSpPr>
            <a:spLocks noChangeArrowheads="1"/>
          </p:cNvSpPr>
          <p:nvPr/>
        </p:nvSpPr>
        <p:spPr bwMode="auto">
          <a:xfrm>
            <a:off x="363415" y="69134"/>
            <a:ext cx="1273636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200" b="0" i="0"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Kullanım Dozajları ve Kullanım Alanı</a:t>
            </a:r>
            <a:r>
              <a:rPr kumimoji="0" lang="tr-TR" altLang="tr-TR" sz="2200" b="0" i="0" u="none" strike="noStrike" cap="none" normalizeH="0" baseline="0" dirty="0" smtClean="0">
                <a:ln>
                  <a:noFill/>
                </a:ln>
                <a:solidFill>
                  <a:srgbClr val="3E3128"/>
                </a:solidFill>
                <a:effectLst/>
                <a:latin typeface="Calibri"/>
                <a:ea typeface="Times New Roman" pitchFamily="18" charset="0"/>
                <a:cs typeface="Arial" pitchFamily="34" charset="0"/>
              </a:rPr>
              <a:t> </a:t>
            </a:r>
            <a:r>
              <a:rPr kumimoji="0" lang="tr-TR" altLang="tr-TR" sz="2200" b="0" i="1"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(Topraktan ve Yapraktan Uygulama)</a:t>
            </a:r>
            <a:endParaRPr kumimoji="0" lang="tr-TR" alt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spTree>
    <p:extLst>
      <p:ext uri="{BB962C8B-B14F-4D97-AF65-F5344CB8AC3E}">
        <p14:creationId xmlns:p14="http://schemas.microsoft.com/office/powerpoint/2010/main" val="47359710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3425375758"/>
              </p:ext>
            </p:extLst>
          </p:nvPr>
        </p:nvGraphicFramePr>
        <p:xfrm>
          <a:off x="477078" y="663469"/>
          <a:ext cx="11211339" cy="4295394"/>
        </p:xfrm>
        <a:graphic>
          <a:graphicData uri="http://schemas.openxmlformats.org/drawingml/2006/table">
            <a:tbl>
              <a:tblPr firstRow="1" firstCol="1" bandRow="1"/>
              <a:tblGrid>
                <a:gridCol w="3737113">
                  <a:extLst>
                    <a:ext uri="{9D8B030D-6E8A-4147-A177-3AD203B41FA5}">
                      <a16:colId xmlns:a16="http://schemas.microsoft.com/office/drawing/2014/main" val="20000"/>
                    </a:ext>
                  </a:extLst>
                </a:gridCol>
                <a:gridCol w="3737113">
                  <a:extLst>
                    <a:ext uri="{9D8B030D-6E8A-4147-A177-3AD203B41FA5}">
                      <a16:colId xmlns:a16="http://schemas.microsoft.com/office/drawing/2014/main" val="20001"/>
                    </a:ext>
                  </a:extLst>
                </a:gridCol>
                <a:gridCol w="3737113">
                  <a:extLst>
                    <a:ext uri="{9D8B030D-6E8A-4147-A177-3AD203B41FA5}">
                      <a16:colId xmlns:a16="http://schemas.microsoft.com/office/drawing/2014/main" val="20002"/>
                    </a:ext>
                  </a:extLst>
                </a:gridCol>
              </a:tblGrid>
              <a:tr h="558183">
                <a:tc gridSpan="3">
                  <a:txBody>
                    <a:bodyPr/>
                    <a:lstStyle/>
                    <a:p>
                      <a:pPr>
                        <a:lnSpc>
                          <a:spcPct val="107000"/>
                        </a:lnSpc>
                        <a:spcBef>
                          <a:spcPts val="825"/>
                        </a:spcBef>
                        <a:spcAft>
                          <a:spcPts val="825"/>
                        </a:spcAft>
                      </a:pPr>
                      <a:r>
                        <a:rPr lang="tr-TR" sz="1800" dirty="0" smtClean="0">
                          <a:solidFill>
                            <a:srgbClr val="FFFFFF"/>
                          </a:solidFill>
                          <a:effectLst/>
                          <a:latin typeface="inherit"/>
                          <a:ea typeface="Times New Roman"/>
                          <a:cs typeface="Arial"/>
                        </a:rPr>
                        <a:t>Yapraktan uygulama (100 L su ile seyreltilip 1 dekar alana uygulanacak ürün miktarı)</a:t>
                      </a:r>
                      <a:endParaRPr lang="tr-TR" sz="18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38888">
                <a:tc>
                  <a:txBody>
                    <a:bodyPr/>
                    <a:lstStyle/>
                    <a:p>
                      <a:pPr>
                        <a:lnSpc>
                          <a:spcPct val="107000"/>
                        </a:lnSpc>
                        <a:spcAft>
                          <a:spcPts val="0"/>
                        </a:spcAft>
                      </a:pPr>
                      <a:r>
                        <a:rPr lang="tr-TR" sz="1800" b="1" dirty="0">
                          <a:solidFill>
                            <a:srgbClr val="3E3128"/>
                          </a:solidFill>
                          <a:effectLst/>
                          <a:latin typeface="Arial"/>
                          <a:ea typeface="Times New Roman"/>
                          <a:cs typeface="Times New Roman"/>
                        </a:rPr>
                        <a:t>Bitkiler</a:t>
                      </a:r>
                      <a:endParaRPr lang="tr-TR" sz="1800" dirty="0">
                        <a:effectLst/>
                        <a:latin typeface="Calibri"/>
                        <a:ea typeface="Calibri"/>
                        <a:cs typeface="Times New Roman"/>
                      </a:endParaRPr>
                    </a:p>
                  </a:txBody>
                  <a:tcPr marL="114300" marR="114300" marT="114300" marB="114300" anchor="b">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b="1">
                          <a:solidFill>
                            <a:srgbClr val="3E3128"/>
                          </a:solidFill>
                          <a:effectLst/>
                          <a:latin typeface="Arial"/>
                          <a:ea typeface="Times New Roman"/>
                          <a:cs typeface="Times New Roman"/>
                        </a:rPr>
                        <a:t>Doz</a:t>
                      </a:r>
                      <a:endParaRPr lang="tr-TR" sz="1800">
                        <a:effectLst/>
                        <a:latin typeface="Calibri"/>
                        <a:ea typeface="Calibri"/>
                        <a:cs typeface="Times New Roman"/>
                      </a:endParaRPr>
                    </a:p>
                  </a:txBody>
                  <a:tcPr marL="114300" marR="114300" marT="114300" marB="114300" anchor="b">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b="1">
                          <a:solidFill>
                            <a:srgbClr val="3E3128"/>
                          </a:solidFill>
                          <a:effectLst/>
                          <a:latin typeface="Arial"/>
                          <a:ea typeface="Times New Roman"/>
                          <a:cs typeface="Times New Roman"/>
                        </a:rPr>
                        <a:t>Kullanım Dönemi</a:t>
                      </a:r>
                      <a:endParaRPr lang="tr-TR" sz="1800">
                        <a:effectLst/>
                        <a:latin typeface="Calibri"/>
                        <a:ea typeface="Calibri"/>
                        <a:cs typeface="Times New Roman"/>
                      </a:endParaRPr>
                    </a:p>
                  </a:txBody>
                  <a:tcPr marL="114300" marR="114300" marT="114300" marB="114300" anchor="b">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750629">
                <a:tc>
                  <a:txBody>
                    <a:bodyPr/>
                    <a:lstStyle/>
                    <a:p>
                      <a:pPr>
                        <a:lnSpc>
                          <a:spcPct val="107000"/>
                        </a:lnSpc>
                        <a:spcAft>
                          <a:spcPts val="0"/>
                        </a:spcAft>
                      </a:pPr>
                      <a:r>
                        <a:rPr lang="tr-TR" sz="1800" dirty="0">
                          <a:solidFill>
                            <a:srgbClr val="3E3128"/>
                          </a:solidFill>
                          <a:effectLst/>
                          <a:latin typeface="Arial"/>
                          <a:ea typeface="Times New Roman"/>
                          <a:cs typeface="Times New Roman"/>
                        </a:rPr>
                        <a:t>Sebze ve tarla bitkileri</a:t>
                      </a:r>
                      <a:endParaRPr lang="tr-TR" sz="18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1500-2000 ml ürün 100 L su ile 1 dekar alana uygulanır.</a:t>
                      </a:r>
                      <a:endParaRPr lang="tr-TR" sz="18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0"/>
                        </a:spcAft>
                      </a:pPr>
                      <a:r>
                        <a:rPr lang="tr-TR" sz="1800">
                          <a:solidFill>
                            <a:srgbClr val="3E3128"/>
                          </a:solidFill>
                          <a:effectLst/>
                          <a:latin typeface="Arial"/>
                          <a:ea typeface="Times New Roman"/>
                          <a:cs typeface="Times New Roman"/>
                        </a:rPr>
                        <a:t>Dikimden iki hafta sonra ilk uygulama, meyve tutumunda 2 kez uygulama yapılır. Tohum yatağına veya kök bölgesine uygulanır.</a:t>
                      </a:r>
                      <a:endParaRPr lang="tr-TR" sz="180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1447694">
                <a:tc>
                  <a:txBody>
                    <a:bodyPr/>
                    <a:lstStyle/>
                    <a:p>
                      <a:pPr>
                        <a:lnSpc>
                          <a:spcPct val="107000"/>
                        </a:lnSpc>
                        <a:spcAft>
                          <a:spcPts val="0"/>
                        </a:spcAft>
                      </a:pPr>
                      <a:r>
                        <a:rPr lang="tr-TR" sz="1800" dirty="0">
                          <a:solidFill>
                            <a:srgbClr val="3E3128"/>
                          </a:solidFill>
                          <a:effectLst/>
                          <a:latin typeface="Arial"/>
                          <a:ea typeface="Times New Roman"/>
                          <a:cs typeface="Times New Roman"/>
                        </a:rPr>
                        <a:t>Meyve ağaçları</a:t>
                      </a:r>
                      <a:endParaRPr lang="tr-TR" sz="18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30 ml ağaç veya 2000-2500 ml ürün 100 </a:t>
                      </a:r>
                      <a:r>
                        <a:rPr lang="tr-TR" sz="1800" dirty="0" err="1">
                          <a:solidFill>
                            <a:srgbClr val="3E3128"/>
                          </a:solidFill>
                          <a:effectLst/>
                          <a:latin typeface="Arial"/>
                          <a:ea typeface="Times New Roman"/>
                          <a:cs typeface="Times New Roman"/>
                        </a:rPr>
                        <a:t>lt</a:t>
                      </a:r>
                      <a:r>
                        <a:rPr lang="tr-TR" sz="1800" dirty="0">
                          <a:solidFill>
                            <a:srgbClr val="3E3128"/>
                          </a:solidFill>
                          <a:effectLst/>
                          <a:latin typeface="Arial"/>
                          <a:ea typeface="Times New Roman"/>
                          <a:cs typeface="Times New Roman"/>
                        </a:rPr>
                        <a:t> su ile 1 dekar alana uygulanır.</a:t>
                      </a:r>
                      <a:endParaRPr lang="tr-TR" sz="18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0"/>
                        </a:spcAft>
                      </a:pPr>
                      <a:r>
                        <a:rPr lang="tr-TR" sz="1800" dirty="0">
                          <a:solidFill>
                            <a:srgbClr val="3E3128"/>
                          </a:solidFill>
                          <a:effectLst/>
                          <a:latin typeface="Arial"/>
                          <a:ea typeface="Times New Roman"/>
                          <a:cs typeface="Times New Roman"/>
                        </a:rPr>
                        <a:t>Tomurcuklanma, çiçeklenme ve meyve oluşumu döneminde ve meyvelerin büyümeye devam ettiği mevsim ortasında uygulanır.</a:t>
                      </a:r>
                      <a:endParaRPr lang="tr-TR" sz="18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Rectangle 2"/>
          <p:cNvSpPr>
            <a:spLocks noChangeArrowheads="1"/>
          </p:cNvSpPr>
          <p:nvPr/>
        </p:nvSpPr>
        <p:spPr bwMode="auto">
          <a:xfrm>
            <a:off x="410308" y="135090"/>
            <a:ext cx="1268946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200" b="0" i="0"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Kullanım Dozajları ve Kullanım Alanı</a:t>
            </a:r>
            <a:r>
              <a:rPr kumimoji="0" lang="tr-TR" altLang="tr-TR" sz="2200" b="0" i="0" u="none" strike="noStrike" cap="none" normalizeH="0" baseline="0" dirty="0" smtClean="0">
                <a:ln>
                  <a:noFill/>
                </a:ln>
                <a:solidFill>
                  <a:srgbClr val="3E3128"/>
                </a:solidFill>
                <a:effectLst/>
                <a:latin typeface="Calibri"/>
                <a:ea typeface="Times New Roman" pitchFamily="18" charset="0"/>
                <a:cs typeface="Arial" pitchFamily="34" charset="0"/>
              </a:rPr>
              <a:t> </a:t>
            </a:r>
            <a:r>
              <a:rPr kumimoji="0" lang="tr-TR" altLang="tr-TR" sz="2200" b="0" i="1" u="none" strike="noStrike" cap="none" normalizeH="0" baseline="0" dirty="0" smtClean="0">
                <a:ln>
                  <a:noFill/>
                </a:ln>
                <a:solidFill>
                  <a:srgbClr val="3E3128"/>
                </a:solidFill>
                <a:effectLst/>
                <a:latin typeface="Arial" pitchFamily="34" charset="0"/>
                <a:ea typeface="Times New Roman" pitchFamily="18" charset="0"/>
                <a:cs typeface="Arial" pitchFamily="34" charset="0"/>
              </a:rPr>
              <a:t>(Topraktan ve Yapraktan Uygulama)</a:t>
            </a:r>
            <a:endParaRPr kumimoji="0" lang="tr-TR" altLang="tr-TR" sz="2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stretch>
            <a:fillRect/>
          </a:stretch>
        </p:blipFill>
        <p:spPr>
          <a:xfrm>
            <a:off x="4869703" y="5461948"/>
            <a:ext cx="1323975" cy="958727"/>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04156744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8801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11015" y="0"/>
            <a:ext cx="11656308" cy="3600986"/>
          </a:xfrm>
          <a:prstGeom prst="rect">
            <a:avLst/>
          </a:prstGeom>
        </p:spPr>
        <p:txBody>
          <a:bodyPr wrap="square">
            <a:spAutoFit/>
          </a:bodyPr>
          <a:lstStyle/>
          <a:p>
            <a:endParaRPr lang="tr-TR" sz="2000" b="1" u="sng" dirty="0" smtClean="0">
              <a:solidFill>
                <a:srgbClr val="85DE42"/>
              </a:solidFill>
            </a:endParaRPr>
          </a:p>
          <a:p>
            <a:r>
              <a:rPr lang="tr-TR" sz="2000" b="1" u="sng" dirty="0" smtClean="0">
                <a:solidFill>
                  <a:srgbClr val="85DE42"/>
                </a:solidFill>
              </a:rPr>
              <a:t>BOLWORM NK</a:t>
            </a:r>
            <a:r>
              <a:rPr lang="tr-TR" sz="2000" u="sng" dirty="0" smtClean="0">
                <a:solidFill>
                  <a:srgbClr val="85DE42"/>
                </a:solidFill>
              </a:rPr>
              <a:t>   </a:t>
            </a:r>
            <a:endParaRPr lang="tr-TR" sz="2000" dirty="0">
              <a:solidFill>
                <a:srgbClr val="85DE42"/>
              </a:solidFill>
            </a:endParaRPr>
          </a:p>
          <a:p>
            <a:r>
              <a:rPr lang="tr-TR" dirty="0"/>
              <a:t> </a:t>
            </a:r>
            <a:br>
              <a:rPr lang="tr-TR" dirty="0"/>
            </a:br>
            <a:r>
              <a:rPr lang="tr-TR" dirty="0"/>
              <a:t>(</a:t>
            </a:r>
            <a:r>
              <a:rPr lang="tr-TR" dirty="0" smtClean="0"/>
              <a:t>3-0-30</a:t>
            </a:r>
            <a:r>
              <a:rPr lang="tr-TR" dirty="0"/>
              <a:t>) NK’LI Sıvı </a:t>
            </a:r>
            <a:r>
              <a:rPr lang="tr-TR" dirty="0" err="1"/>
              <a:t>Organomineral</a:t>
            </a:r>
            <a:r>
              <a:rPr lang="tr-TR" dirty="0"/>
              <a:t> Gübre</a:t>
            </a:r>
          </a:p>
          <a:p>
            <a:r>
              <a:rPr lang="tr-TR" dirty="0"/>
              <a:t/>
            </a:r>
            <a:br>
              <a:rPr lang="tr-TR" dirty="0"/>
            </a:br>
            <a:r>
              <a:rPr lang="tr-TR" b="1" dirty="0" smtClean="0">
                <a:solidFill>
                  <a:srgbClr val="FF0000"/>
                </a:solidFill>
              </a:rPr>
              <a:t>ÜRÜN ÖZELLİKLERİ</a:t>
            </a:r>
            <a:r>
              <a:rPr lang="tr-TR" dirty="0"/>
              <a:t/>
            </a:r>
            <a:br>
              <a:rPr lang="tr-TR" dirty="0"/>
            </a:br>
            <a:r>
              <a:rPr lang="tr-TR" dirty="0"/>
              <a:t/>
            </a:r>
            <a:br>
              <a:rPr lang="tr-TR" dirty="0"/>
            </a:br>
            <a:r>
              <a:rPr lang="tr-TR" sz="1600" dirty="0" smtClean="0">
                <a:latin typeface="+mj-lt"/>
              </a:rPr>
              <a:t>3.0.30 </a:t>
            </a:r>
            <a:r>
              <a:rPr lang="tr-TR" sz="1600" dirty="0">
                <a:latin typeface="+mj-lt"/>
              </a:rPr>
              <a:t>formatında azot ve potasyum içeren </a:t>
            </a:r>
            <a:r>
              <a:rPr lang="tr-TR" sz="1600" dirty="0" err="1">
                <a:latin typeface="+mj-lt"/>
              </a:rPr>
              <a:t>organomineral</a:t>
            </a:r>
            <a:r>
              <a:rPr lang="tr-TR" sz="1600" dirty="0">
                <a:latin typeface="+mj-lt"/>
              </a:rPr>
              <a:t> gübre ürünümüz iyi tarıma özel besleyici bir </a:t>
            </a:r>
            <a:r>
              <a:rPr lang="tr-TR" sz="1600" dirty="0" err="1">
                <a:latin typeface="+mj-lt"/>
              </a:rPr>
              <a:t>formülasyona</a:t>
            </a:r>
            <a:r>
              <a:rPr lang="tr-TR" sz="1600" dirty="0">
                <a:latin typeface="+mj-lt"/>
              </a:rPr>
              <a:t> sahiptir</a:t>
            </a:r>
            <a:r>
              <a:rPr lang="tr-TR" sz="1600" dirty="0" smtClean="0">
                <a:latin typeface="+mj-lt"/>
              </a:rPr>
              <a:t>.</a:t>
            </a:r>
            <a:endParaRPr lang="tr-TR" sz="1600" dirty="0">
              <a:latin typeface="+mj-lt"/>
            </a:endParaRPr>
          </a:p>
          <a:p>
            <a:r>
              <a:rPr lang="tr-TR" sz="1600" dirty="0">
                <a:latin typeface="+mj-lt"/>
              </a:rPr>
              <a:t>Bitkinin gelişimi ve dayanıklılığı için önem taşıyan potasyumca zengin içerikli olan ürünümüz iyi tarıma uygun </a:t>
            </a:r>
            <a:r>
              <a:rPr lang="tr-TR" sz="1600" dirty="0" err="1">
                <a:latin typeface="+mj-lt"/>
              </a:rPr>
              <a:t>organomineral</a:t>
            </a:r>
            <a:r>
              <a:rPr lang="tr-TR" sz="1600" dirty="0">
                <a:latin typeface="+mj-lt"/>
              </a:rPr>
              <a:t> nitelikli bir gübredir</a:t>
            </a:r>
            <a:r>
              <a:rPr lang="tr-TR" sz="1600" dirty="0" smtClean="0">
                <a:latin typeface="+mj-lt"/>
              </a:rPr>
              <a:t>.</a:t>
            </a:r>
            <a:endParaRPr lang="tr-TR" sz="1600" dirty="0">
              <a:latin typeface="+mj-lt"/>
            </a:endParaRPr>
          </a:p>
          <a:p>
            <a:r>
              <a:rPr lang="tr-TR" sz="1600" b="1" dirty="0" smtClean="0">
                <a:solidFill>
                  <a:srgbClr val="85DE42"/>
                </a:solidFill>
                <a:latin typeface="+mj-lt"/>
              </a:rPr>
              <a:t>BOLWORM NK</a:t>
            </a:r>
            <a:r>
              <a:rPr lang="tr-TR" sz="1600" dirty="0">
                <a:latin typeface="+mj-lt"/>
              </a:rPr>
              <a:t> sıvı ve yoğun formda olup, bitki, toprak ve iklim koşullarına göre belirlenecek olan dozajlarda su ile seyreltilerek yaprak ve bitkiye doğrudan sprey edilebileceği gibi, damlama sulama sistemleri ile de kolaylıkla bitkiye verilebilir</a:t>
            </a:r>
          </a:p>
          <a:p>
            <a:endParaRPr lang="tr-T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p:nvPr/>
        </p:nvPicPr>
        <p:blipFill>
          <a:blip r:embed="rId5"/>
          <a:stretch>
            <a:fillRect/>
          </a:stretch>
        </p:blipFill>
        <p:spPr>
          <a:xfrm>
            <a:off x="8352115" y="3282462"/>
            <a:ext cx="3515208" cy="1699845"/>
          </a:xfrm>
          <a:prstGeom prst="rect">
            <a:avLst/>
          </a:prstGeom>
        </p:spPr>
      </p:pic>
      <p:pic>
        <p:nvPicPr>
          <p:cNvPr id="9" name="Resim 8"/>
          <p:cNvPicPr>
            <a:picLocks noChangeAspect="1"/>
          </p:cNvPicPr>
          <p:nvPr/>
        </p:nvPicPr>
        <p:blipFill>
          <a:blip r:embed="rId6"/>
          <a:stretch>
            <a:fillRect/>
          </a:stretch>
        </p:blipFill>
        <p:spPr>
          <a:xfrm>
            <a:off x="4869703" y="5461948"/>
            <a:ext cx="1323975" cy="958727"/>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19754271"/>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4462" y="0"/>
            <a:ext cx="10890738" cy="773723"/>
          </a:xfrm>
        </p:spPr>
        <p:txBody>
          <a:bodyPr/>
          <a:lstStyle/>
          <a:p>
            <a:r>
              <a:rPr lang="tr-TR" sz="2200" cap="none" dirty="0" smtClean="0"/>
              <a:t>Kullanım Dozajları ve Kullanım Alanı </a:t>
            </a:r>
            <a:r>
              <a:rPr lang="tr-TR" sz="2200" i="1" cap="none" dirty="0" smtClean="0"/>
              <a:t>(Topraktan ve Yapraktan </a:t>
            </a:r>
            <a:r>
              <a:rPr lang="tr-TR" sz="2200" i="1" cap="none" dirty="0"/>
              <a:t>U</a:t>
            </a:r>
            <a:r>
              <a:rPr lang="tr-TR" sz="2200" i="1" cap="none" dirty="0" smtClean="0"/>
              <a:t>ygulama)</a:t>
            </a:r>
            <a:endParaRPr lang="tr-TR" sz="2200" cap="none" dirty="0"/>
          </a:p>
        </p:txBody>
      </p:sp>
      <p:graphicFrame>
        <p:nvGraphicFramePr>
          <p:cNvPr id="3" name="Tablo 2"/>
          <p:cNvGraphicFramePr>
            <a:graphicFrameLocks noGrp="1"/>
          </p:cNvGraphicFramePr>
          <p:nvPr>
            <p:extLst>
              <p:ext uri="{D42A27DB-BD31-4B8C-83A1-F6EECF244321}">
                <p14:modId xmlns:p14="http://schemas.microsoft.com/office/powerpoint/2010/main" val="2795857730"/>
              </p:ext>
            </p:extLst>
          </p:nvPr>
        </p:nvGraphicFramePr>
        <p:xfrm>
          <a:off x="318051" y="695740"/>
          <a:ext cx="11430000" cy="4293704"/>
        </p:xfrm>
        <a:graphic>
          <a:graphicData uri="http://schemas.openxmlformats.org/drawingml/2006/table">
            <a:tbl>
              <a:tblPr firstRow="1" firstCol="1" bandRow="1"/>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63333">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200" dirty="0">
                        <a:effectLst/>
                        <a:latin typeface="Calibri"/>
                        <a:ea typeface="Calibri"/>
                        <a:cs typeface="Times New Roman"/>
                      </a:endParaRPr>
                    </a:p>
                  </a:txBody>
                  <a:tcPr marL="79717" marR="79717" marT="79717" marB="79717"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200" dirty="0">
                        <a:effectLst/>
                        <a:latin typeface="Calibri"/>
                        <a:ea typeface="Calibri"/>
                        <a:cs typeface="Times New Roman"/>
                      </a:endParaRPr>
                    </a:p>
                  </a:txBody>
                  <a:tcPr marL="79717" marR="79717" marT="79717" marB="79717"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200" dirty="0">
                        <a:effectLst/>
                        <a:latin typeface="Calibri"/>
                        <a:ea typeface="Calibri"/>
                        <a:cs typeface="Times New Roman"/>
                      </a:endParaRPr>
                    </a:p>
                  </a:txBody>
                  <a:tcPr marL="79717" marR="79717" marT="79717" marB="79717"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606783">
                <a:tc>
                  <a:txBody>
                    <a:bodyPr/>
                    <a:lstStyle/>
                    <a:p>
                      <a:pPr>
                        <a:lnSpc>
                          <a:spcPct val="107000"/>
                        </a:lnSpc>
                        <a:spcBef>
                          <a:spcPts val="1875"/>
                        </a:spcBef>
                        <a:spcAft>
                          <a:spcPts val="1650"/>
                        </a:spcAft>
                      </a:pPr>
                      <a:r>
                        <a:rPr lang="tr-TR" sz="1200" dirty="0">
                          <a:solidFill>
                            <a:srgbClr val="3E3128"/>
                          </a:solidFill>
                          <a:effectLst/>
                          <a:latin typeface="Arial"/>
                          <a:ea typeface="Times New Roman"/>
                          <a:cs typeface="Times New Roman"/>
                        </a:rPr>
                        <a:t>Sebzeler (Domates, biber, patlıcan, salatalık, soğan havuç, patates, marul, lahana...)</a:t>
                      </a:r>
                      <a:endParaRPr lang="tr-TR" sz="1200" dirty="0">
                        <a:effectLst/>
                        <a:latin typeface="Calibri"/>
                        <a:ea typeface="Calibri"/>
                        <a:cs typeface="Times New Roman"/>
                      </a:endParaRPr>
                    </a:p>
                  </a:txBody>
                  <a:tcPr marL="79717" marR="79717" marT="79717" marB="79717">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a:solidFill>
                            <a:srgbClr val="3E3128"/>
                          </a:solidFill>
                          <a:effectLst/>
                          <a:latin typeface="Arial"/>
                          <a:ea typeface="Times New Roman"/>
                          <a:cs typeface="Times New Roman"/>
                        </a:rPr>
                        <a:t>Yapraktan    200-250 cc/100 lt su</a:t>
                      </a:r>
                      <a:endParaRPr lang="tr-TR" sz="1200">
                        <a:effectLst/>
                        <a:latin typeface="Calibri"/>
                        <a:ea typeface="Calibri"/>
                        <a:cs typeface="Times New Roman"/>
                      </a:endParaRPr>
                    </a:p>
                    <a:p>
                      <a:pPr>
                        <a:lnSpc>
                          <a:spcPct val="107000"/>
                        </a:lnSpc>
                        <a:spcAft>
                          <a:spcPts val="825"/>
                        </a:spcAft>
                      </a:pPr>
                      <a:r>
                        <a:rPr lang="tr-TR" sz="1200">
                          <a:solidFill>
                            <a:srgbClr val="3E3128"/>
                          </a:solidFill>
                          <a:effectLst/>
                          <a:latin typeface="Arial"/>
                          <a:ea typeface="Times New Roman"/>
                          <a:cs typeface="Times New Roman"/>
                        </a:rPr>
                        <a:t>Topraktan    8-10 kg/da </a:t>
                      </a:r>
                      <a:endParaRPr lang="tr-TR" sz="1200">
                        <a:effectLst/>
                        <a:latin typeface="Calibri"/>
                        <a:ea typeface="Calibri"/>
                        <a:cs typeface="Times New Roman"/>
                      </a:endParaRPr>
                    </a:p>
                  </a:txBody>
                  <a:tcPr marL="79717" marR="79717" marT="79717" marB="79717">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Meyve tutumunu takiben hasada kadar 15 gün kalana kadar uygulama yapılır</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 </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Meyve yada tohum oluşumu döneminden itibaren 20 gün sonra olmak üzere büyüme dönemi boyunca 20 gün aralıklarla uygulanabilir.</a:t>
                      </a:r>
                      <a:endParaRPr lang="tr-TR" sz="1200" dirty="0">
                        <a:effectLst/>
                        <a:latin typeface="Calibri"/>
                        <a:ea typeface="Calibri"/>
                        <a:cs typeface="Times New Roman"/>
                      </a:endParaRPr>
                    </a:p>
                  </a:txBody>
                  <a:tcPr marL="79717" marR="79717" marT="79717" marB="79717">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323588">
                <a:tc>
                  <a:txBody>
                    <a:bodyPr/>
                    <a:lstStyle/>
                    <a:p>
                      <a:pPr>
                        <a:lnSpc>
                          <a:spcPct val="107000"/>
                        </a:lnSpc>
                        <a:spcAft>
                          <a:spcPts val="0"/>
                        </a:spcAft>
                      </a:pPr>
                      <a:r>
                        <a:rPr lang="tr-TR" sz="1200">
                          <a:solidFill>
                            <a:srgbClr val="3E3128"/>
                          </a:solidFill>
                          <a:effectLst/>
                          <a:latin typeface="Arial"/>
                          <a:ea typeface="Times New Roman"/>
                          <a:cs typeface="Times New Roman"/>
                        </a:rPr>
                        <a:t>Narenciye</a:t>
                      </a:r>
                      <a:endParaRPr lang="tr-TR" sz="1200">
                        <a:effectLst/>
                        <a:latin typeface="Calibri"/>
                        <a:ea typeface="Calibri"/>
                        <a:cs typeface="Times New Roman"/>
                      </a:endParaRPr>
                    </a:p>
                  </a:txBody>
                  <a:tcPr marL="79717" marR="79717" marT="79717" marB="79717">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Yapraktan    250 cc/100 </a:t>
                      </a:r>
                      <a:r>
                        <a:rPr lang="tr-TR" sz="1200" dirty="0" err="1">
                          <a:solidFill>
                            <a:srgbClr val="3E3128"/>
                          </a:solidFill>
                          <a:effectLst/>
                          <a:latin typeface="Arial"/>
                          <a:ea typeface="Times New Roman"/>
                          <a:cs typeface="Times New Roman"/>
                        </a:rPr>
                        <a:t>lt</a:t>
                      </a:r>
                      <a:r>
                        <a:rPr lang="tr-TR" sz="1200" dirty="0">
                          <a:solidFill>
                            <a:srgbClr val="3E3128"/>
                          </a:solidFill>
                          <a:effectLst/>
                          <a:latin typeface="Arial"/>
                          <a:ea typeface="Times New Roman"/>
                          <a:cs typeface="Times New Roman"/>
                        </a:rPr>
                        <a:t> su</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Topraktan    8-10 kg/da  </a:t>
                      </a:r>
                      <a:endParaRPr lang="tr-TR" sz="1200" dirty="0">
                        <a:effectLst/>
                        <a:latin typeface="Calibri"/>
                        <a:ea typeface="Calibri"/>
                        <a:cs typeface="Times New Roman"/>
                      </a:endParaRPr>
                    </a:p>
                  </a:txBody>
                  <a:tcPr marL="79717" marR="79717" marT="79717" marB="79717">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Meyve tutumundan itibaren, meyve normal iriliğine ulaşıncaya kadar uygulama yapılır, yapraktan </a:t>
                      </a:r>
                      <a:r>
                        <a:rPr lang="tr-TR" sz="1200" dirty="0" err="1">
                          <a:solidFill>
                            <a:srgbClr val="3E3128"/>
                          </a:solidFill>
                          <a:effectLst/>
                          <a:latin typeface="Arial"/>
                          <a:ea typeface="Times New Roman"/>
                          <a:cs typeface="Times New Roman"/>
                        </a:rPr>
                        <a:t>holderle</a:t>
                      </a:r>
                      <a:r>
                        <a:rPr lang="tr-TR" sz="1200" dirty="0">
                          <a:solidFill>
                            <a:srgbClr val="3E3128"/>
                          </a:solidFill>
                          <a:effectLst/>
                          <a:latin typeface="Arial"/>
                          <a:ea typeface="Times New Roman"/>
                          <a:cs typeface="Times New Roman"/>
                        </a:rPr>
                        <a:t> verilebildiği gibi yağmurlama suyuna katılarak ta verilebilir.</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Çiçek gözlerinin kabarmaya başladığı dönemde ve hasat döneminden bir ay öncesine kadar 20-25 gün aralıklarla yapılır. Sulama veya damlama sulama suyuna katılarak tatbik edilir. Damlama veya sulama suyuna katılarak kullanılacak ise tavsiye edilen doz en az 10-15lt suda eritildikten sonra kullanılmalıdır.</a:t>
                      </a:r>
                      <a:endParaRPr lang="tr-TR" sz="1200" dirty="0">
                        <a:effectLst/>
                        <a:latin typeface="Calibri"/>
                        <a:ea typeface="Calibri"/>
                        <a:cs typeface="Times New Roman"/>
                      </a:endParaRPr>
                    </a:p>
                  </a:txBody>
                  <a:tcPr marL="79717" marR="79717" marT="79717" marB="79717">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4790892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4122" y="-246184"/>
            <a:ext cx="10961077" cy="1041314"/>
          </a:xfrm>
        </p:spPr>
        <p:txBody>
          <a:bodyPr/>
          <a:lstStyle/>
          <a:p>
            <a:r>
              <a:rPr lang="tr-TR" sz="2200" cap="none" dirty="0" smtClean="0"/>
              <a:t>Kullanım Dozajları ve Kullanım </a:t>
            </a:r>
            <a:r>
              <a:rPr lang="tr-TR" sz="2200" cap="none" dirty="0"/>
              <a:t>A</a:t>
            </a:r>
            <a:r>
              <a:rPr lang="tr-TR" sz="2200" cap="none" dirty="0" smtClean="0"/>
              <a:t>lanı </a:t>
            </a:r>
            <a:r>
              <a:rPr lang="tr-TR" sz="2200" i="1" cap="none" dirty="0" smtClean="0"/>
              <a:t>(Topraktan ve Yapraktan </a:t>
            </a:r>
            <a:r>
              <a:rPr lang="tr-TR" sz="2200" i="1" cap="none" dirty="0"/>
              <a:t>U</a:t>
            </a:r>
            <a:r>
              <a:rPr lang="tr-TR" sz="2200" i="1" cap="none" dirty="0" smtClean="0"/>
              <a:t>ygulama)</a:t>
            </a:r>
            <a:endParaRPr lang="tr-TR" sz="2200" cap="none" dirty="0"/>
          </a:p>
        </p:txBody>
      </p:sp>
      <p:graphicFrame>
        <p:nvGraphicFramePr>
          <p:cNvPr id="3" name="Tablo 2"/>
          <p:cNvGraphicFramePr>
            <a:graphicFrameLocks noGrp="1"/>
          </p:cNvGraphicFramePr>
          <p:nvPr>
            <p:extLst>
              <p:ext uri="{D42A27DB-BD31-4B8C-83A1-F6EECF244321}">
                <p14:modId xmlns:p14="http://schemas.microsoft.com/office/powerpoint/2010/main" val="3588724332"/>
              </p:ext>
            </p:extLst>
          </p:nvPr>
        </p:nvGraphicFramePr>
        <p:xfrm>
          <a:off x="238539" y="536717"/>
          <a:ext cx="11807688" cy="4610721"/>
        </p:xfrm>
        <a:graphic>
          <a:graphicData uri="http://schemas.openxmlformats.org/drawingml/2006/table">
            <a:tbl>
              <a:tblPr firstRow="1" firstCol="1" bandRow="1"/>
              <a:tblGrid>
                <a:gridCol w="3935896">
                  <a:extLst>
                    <a:ext uri="{9D8B030D-6E8A-4147-A177-3AD203B41FA5}">
                      <a16:colId xmlns:a16="http://schemas.microsoft.com/office/drawing/2014/main" val="20000"/>
                    </a:ext>
                  </a:extLst>
                </a:gridCol>
                <a:gridCol w="3935896">
                  <a:extLst>
                    <a:ext uri="{9D8B030D-6E8A-4147-A177-3AD203B41FA5}">
                      <a16:colId xmlns:a16="http://schemas.microsoft.com/office/drawing/2014/main" val="20001"/>
                    </a:ext>
                  </a:extLst>
                </a:gridCol>
                <a:gridCol w="3935896">
                  <a:extLst>
                    <a:ext uri="{9D8B030D-6E8A-4147-A177-3AD203B41FA5}">
                      <a16:colId xmlns:a16="http://schemas.microsoft.com/office/drawing/2014/main" val="20002"/>
                    </a:ext>
                  </a:extLst>
                </a:gridCol>
              </a:tblGrid>
              <a:tr h="333801">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200" dirty="0">
                        <a:effectLst/>
                        <a:latin typeface="Calibri"/>
                        <a:ea typeface="Calibri"/>
                        <a:cs typeface="Times New Roman"/>
                      </a:endParaRPr>
                    </a:p>
                  </a:txBody>
                  <a:tcPr marL="79717" marR="79717" marT="79717" marB="79717"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200" dirty="0">
                        <a:effectLst/>
                        <a:latin typeface="Calibri"/>
                        <a:ea typeface="Calibri"/>
                        <a:cs typeface="Times New Roman"/>
                      </a:endParaRPr>
                    </a:p>
                  </a:txBody>
                  <a:tcPr marL="79717" marR="79717" marT="79717" marB="79717"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200" dirty="0">
                        <a:effectLst/>
                        <a:latin typeface="Calibri"/>
                        <a:ea typeface="Calibri"/>
                        <a:cs typeface="Times New Roman"/>
                      </a:endParaRPr>
                    </a:p>
                  </a:txBody>
                  <a:tcPr marL="79717" marR="79717" marT="79717" marB="79717"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918055">
                <a:tc>
                  <a:txBody>
                    <a:bodyPr/>
                    <a:lstStyle/>
                    <a:p>
                      <a:pPr>
                        <a:lnSpc>
                          <a:spcPct val="107000"/>
                        </a:lnSpc>
                        <a:spcAft>
                          <a:spcPts val="0"/>
                        </a:spcAft>
                      </a:pPr>
                      <a:r>
                        <a:rPr lang="tr-TR" sz="1600" dirty="0">
                          <a:solidFill>
                            <a:srgbClr val="3E3128"/>
                          </a:solidFill>
                          <a:effectLst/>
                          <a:latin typeface="Arial"/>
                          <a:ea typeface="Times New Roman"/>
                          <a:cs typeface="Times New Roman"/>
                        </a:rPr>
                        <a:t>Pamuk</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Yapraktan    200-250 cc/100 </a:t>
                      </a:r>
                      <a:r>
                        <a:rPr lang="tr-TR" sz="1600" dirty="0" err="1">
                          <a:solidFill>
                            <a:srgbClr val="3E3128"/>
                          </a:solidFill>
                          <a:effectLst/>
                          <a:latin typeface="Arial"/>
                          <a:ea typeface="Times New Roman"/>
                          <a:cs typeface="Times New Roman"/>
                        </a:rPr>
                        <a:t>lt</a:t>
                      </a:r>
                      <a:r>
                        <a:rPr lang="tr-TR" sz="1600" dirty="0">
                          <a:solidFill>
                            <a:srgbClr val="3E3128"/>
                          </a:solidFill>
                          <a:effectLst/>
                          <a:latin typeface="Arial"/>
                          <a:ea typeface="Times New Roman"/>
                          <a:cs typeface="Times New Roman"/>
                        </a:rPr>
                        <a:t> su</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Topraktan  6-8 kg/da </a:t>
                      </a:r>
                      <a:endParaRPr lang="tr-TR" sz="16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Çiçeklenme ve koza oluşum dönemi</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 </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Meyve yada tohum oluşumu döneminden itibaren 20 gün sonra olmak üzere büyüme dönemi boyunca 20 gün aralıklarla uygulanabilir.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170289">
                <a:tc>
                  <a:txBody>
                    <a:bodyPr/>
                    <a:lstStyle/>
                    <a:p>
                      <a:pPr>
                        <a:lnSpc>
                          <a:spcPct val="107000"/>
                        </a:lnSpc>
                        <a:spcAft>
                          <a:spcPts val="0"/>
                        </a:spcAft>
                      </a:pPr>
                      <a:r>
                        <a:rPr lang="tr-TR" sz="1600">
                          <a:solidFill>
                            <a:srgbClr val="3E3128"/>
                          </a:solidFill>
                          <a:effectLst/>
                          <a:latin typeface="Arial"/>
                          <a:ea typeface="Times New Roman"/>
                          <a:cs typeface="Times New Roman"/>
                        </a:rPr>
                        <a:t>Meyve ağaçları (Elma, armut, kiraz, şeftali, fındık, fıstık, ahududu, nar...</a:t>
                      </a:r>
                      <a:endParaRPr lang="tr-TR" sz="16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Yapraktan    250 cc/100 </a:t>
                      </a:r>
                      <a:r>
                        <a:rPr lang="tr-TR" sz="1600" dirty="0" err="1">
                          <a:solidFill>
                            <a:srgbClr val="3E3128"/>
                          </a:solidFill>
                          <a:effectLst/>
                          <a:latin typeface="Arial"/>
                          <a:ea typeface="Times New Roman"/>
                          <a:cs typeface="Times New Roman"/>
                        </a:rPr>
                        <a:t>lt</a:t>
                      </a:r>
                      <a:r>
                        <a:rPr lang="tr-TR" sz="1600" dirty="0">
                          <a:solidFill>
                            <a:srgbClr val="3E3128"/>
                          </a:solidFill>
                          <a:effectLst/>
                          <a:latin typeface="Arial"/>
                          <a:ea typeface="Times New Roman"/>
                          <a:cs typeface="Times New Roman"/>
                        </a:rPr>
                        <a:t> su                                </a:t>
                      </a:r>
                      <a:br>
                        <a:rPr lang="tr-TR" sz="1600" dirty="0">
                          <a:solidFill>
                            <a:srgbClr val="3E3128"/>
                          </a:solidFill>
                          <a:effectLst/>
                          <a:latin typeface="Arial"/>
                          <a:ea typeface="Times New Roman"/>
                          <a:cs typeface="Times New Roman"/>
                        </a:rPr>
                      </a:br>
                      <a:r>
                        <a:rPr lang="tr-TR" sz="1600" dirty="0">
                          <a:solidFill>
                            <a:srgbClr val="3E3128"/>
                          </a:solidFill>
                          <a:effectLst/>
                          <a:latin typeface="Arial"/>
                          <a:ea typeface="Times New Roman"/>
                          <a:cs typeface="Times New Roman"/>
                        </a:rPr>
                        <a:t>Topraktan     50 g/ağaç veya 3 kg/da                                            </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Meyve teşekkülünden itibaren meyvelerin büyümelerine devam ettiği mevsim ortasında toprağa tatbik edilir</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 </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Meyve teşekkülünde Meyvelerin büyümelerine devam ettiği mevsim ortasında toprağa tatbik edilir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86052848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2400" y="-281354"/>
            <a:ext cx="10972800" cy="1076484"/>
          </a:xfrm>
        </p:spPr>
        <p:txBody>
          <a:bodyPr/>
          <a:lstStyle/>
          <a:p>
            <a:r>
              <a:rPr lang="tr-TR" sz="2200" cap="none" dirty="0" smtClean="0"/>
              <a:t>Kullanım Dozajları ve Kullanım Alanı </a:t>
            </a:r>
            <a:r>
              <a:rPr lang="tr-TR" sz="2200" i="1" cap="none" dirty="0" smtClean="0"/>
              <a:t>(Topraktan ve Yapraktan </a:t>
            </a:r>
            <a:r>
              <a:rPr lang="tr-TR" sz="2200" i="1" cap="none" dirty="0"/>
              <a:t>U</a:t>
            </a:r>
            <a:r>
              <a:rPr lang="tr-TR" sz="2200" i="1" cap="none" dirty="0" smtClean="0"/>
              <a:t>ygulama)</a:t>
            </a:r>
            <a:endParaRPr lang="tr-TR" sz="2200" cap="none" dirty="0"/>
          </a:p>
        </p:txBody>
      </p:sp>
      <p:graphicFrame>
        <p:nvGraphicFramePr>
          <p:cNvPr id="3" name="Tablo 2"/>
          <p:cNvGraphicFramePr>
            <a:graphicFrameLocks noGrp="1"/>
          </p:cNvGraphicFramePr>
          <p:nvPr>
            <p:extLst>
              <p:ext uri="{D42A27DB-BD31-4B8C-83A1-F6EECF244321}">
                <p14:modId xmlns:p14="http://schemas.microsoft.com/office/powerpoint/2010/main" val="469066378"/>
              </p:ext>
            </p:extLst>
          </p:nvPr>
        </p:nvGraphicFramePr>
        <p:xfrm>
          <a:off x="218660" y="636106"/>
          <a:ext cx="11973339" cy="4415808"/>
        </p:xfrm>
        <a:graphic>
          <a:graphicData uri="http://schemas.openxmlformats.org/drawingml/2006/table">
            <a:tbl>
              <a:tblPr firstRow="1" firstCol="1" bandRow="1"/>
              <a:tblGrid>
                <a:gridCol w="3991113">
                  <a:extLst>
                    <a:ext uri="{9D8B030D-6E8A-4147-A177-3AD203B41FA5}">
                      <a16:colId xmlns:a16="http://schemas.microsoft.com/office/drawing/2014/main" val="20000"/>
                    </a:ext>
                  </a:extLst>
                </a:gridCol>
                <a:gridCol w="3991113">
                  <a:extLst>
                    <a:ext uri="{9D8B030D-6E8A-4147-A177-3AD203B41FA5}">
                      <a16:colId xmlns:a16="http://schemas.microsoft.com/office/drawing/2014/main" val="20001"/>
                    </a:ext>
                  </a:extLst>
                </a:gridCol>
                <a:gridCol w="3991113">
                  <a:extLst>
                    <a:ext uri="{9D8B030D-6E8A-4147-A177-3AD203B41FA5}">
                      <a16:colId xmlns:a16="http://schemas.microsoft.com/office/drawing/2014/main" val="20002"/>
                    </a:ext>
                  </a:extLst>
                </a:gridCol>
              </a:tblGrid>
              <a:tr h="342749">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200" dirty="0">
                        <a:effectLst/>
                        <a:latin typeface="Calibri"/>
                        <a:ea typeface="Calibri"/>
                        <a:cs typeface="Times New Roman"/>
                      </a:endParaRPr>
                    </a:p>
                  </a:txBody>
                  <a:tcPr marL="79717" marR="79717" marT="79717" marB="79717"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200" dirty="0">
                        <a:effectLst/>
                        <a:latin typeface="Calibri"/>
                        <a:ea typeface="Calibri"/>
                        <a:cs typeface="Times New Roman"/>
                      </a:endParaRPr>
                    </a:p>
                  </a:txBody>
                  <a:tcPr marL="79717" marR="79717" marT="79717" marB="79717"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200" dirty="0">
                        <a:effectLst/>
                        <a:latin typeface="Calibri"/>
                        <a:ea typeface="Calibri"/>
                        <a:cs typeface="Times New Roman"/>
                      </a:endParaRPr>
                    </a:p>
                  </a:txBody>
                  <a:tcPr marL="79717" marR="79717" marT="79717" marB="79717"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872251">
                <a:tc>
                  <a:txBody>
                    <a:bodyPr/>
                    <a:lstStyle/>
                    <a:p>
                      <a:pPr>
                        <a:lnSpc>
                          <a:spcPct val="107000"/>
                        </a:lnSpc>
                        <a:spcAft>
                          <a:spcPts val="0"/>
                        </a:spcAft>
                      </a:pPr>
                      <a:r>
                        <a:rPr lang="tr-TR" sz="1400" dirty="0">
                          <a:solidFill>
                            <a:srgbClr val="3E3128"/>
                          </a:solidFill>
                          <a:effectLst/>
                          <a:latin typeface="Arial"/>
                          <a:ea typeface="Times New Roman"/>
                          <a:cs typeface="Times New Roman"/>
                        </a:rPr>
                        <a:t>Tarla Bitkileri</a:t>
                      </a:r>
                      <a:endParaRPr lang="tr-TR" sz="1400" dirty="0">
                        <a:effectLst/>
                        <a:latin typeface="Calibri"/>
                        <a:ea typeface="Calibri"/>
                        <a:cs typeface="Times New Roman"/>
                      </a:endParaRPr>
                    </a:p>
                  </a:txBody>
                  <a:tcPr marL="92019" marR="92019" marT="92019" marB="92019">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200-250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Topraktan    4-6 kg/da                                          </a:t>
                      </a:r>
                      <a:endParaRPr lang="tr-TR" sz="1400" dirty="0">
                        <a:effectLst/>
                        <a:latin typeface="Calibri"/>
                        <a:ea typeface="Calibri"/>
                        <a:cs typeface="Times New Roman"/>
                      </a:endParaRPr>
                    </a:p>
                  </a:txBody>
                  <a:tcPr marL="92019" marR="92019" marT="92019" marB="92019">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Dane olumundan itibaren 2 kez uygulanır.</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Dane olumundan sonra sulama suyu ile birlikte (1 ton/da) büyüme dönemi boyunca 2 kez.</a:t>
                      </a:r>
                      <a:endParaRPr lang="tr-TR" sz="1400" dirty="0">
                        <a:effectLst/>
                        <a:latin typeface="Calibri"/>
                        <a:ea typeface="Calibri"/>
                        <a:cs typeface="Times New Roman"/>
                      </a:endParaRPr>
                    </a:p>
                  </a:txBody>
                  <a:tcPr marL="92019" marR="92019" marT="92019" marB="92019">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118461">
                <a:tc>
                  <a:txBody>
                    <a:bodyPr/>
                    <a:lstStyle/>
                    <a:p>
                      <a:pPr>
                        <a:lnSpc>
                          <a:spcPct val="107000"/>
                        </a:lnSpc>
                        <a:spcAft>
                          <a:spcPts val="0"/>
                        </a:spcAft>
                      </a:pPr>
                      <a:r>
                        <a:rPr lang="tr-TR" sz="1400" dirty="0">
                          <a:solidFill>
                            <a:srgbClr val="3E3128"/>
                          </a:solidFill>
                          <a:effectLst/>
                          <a:latin typeface="Arial"/>
                          <a:ea typeface="Times New Roman"/>
                          <a:cs typeface="Times New Roman"/>
                        </a:rPr>
                        <a:t>Çiçekler, karpuz, kavun, kabak</a:t>
                      </a:r>
                      <a:endParaRPr lang="tr-TR" sz="1400" dirty="0">
                        <a:effectLst/>
                        <a:latin typeface="Calibri"/>
                        <a:ea typeface="Calibri"/>
                        <a:cs typeface="Times New Roman"/>
                      </a:endParaRPr>
                    </a:p>
                  </a:txBody>
                  <a:tcPr marL="92019" marR="92019" marT="92019" marB="92019">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200-250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Topraktan    4-6 kg/da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txBody>
                  <a:tcPr marL="92019" marR="92019" marT="92019" marB="92019">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Meyve oluşumundan hasat dönemine kadar bitkinin her devresinde yapraktan uygulanır.</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Meyve oluşumunu takiben 15 gün aralıklarla topraktan damla sulama ile 3 kez.</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txBody>
                  <a:tcPr marL="92019" marR="92019" marT="92019" marB="92019">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9681891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5846" y="0"/>
            <a:ext cx="10949354" cy="668215"/>
          </a:xfrm>
        </p:spPr>
        <p:txBody>
          <a:bodyPr/>
          <a:lstStyle/>
          <a:p>
            <a:r>
              <a:rPr lang="tr-TR" sz="2200" cap="none" dirty="0" smtClean="0"/>
              <a:t>Kullanım Dozajları ve Kullanım Alanı </a:t>
            </a:r>
            <a:r>
              <a:rPr lang="tr-TR" sz="2200" i="1" cap="none" dirty="0" smtClean="0"/>
              <a:t>(Topraktan ve Yapraktan </a:t>
            </a:r>
            <a:r>
              <a:rPr lang="tr-TR" sz="2200" i="1" cap="none" dirty="0"/>
              <a:t>U</a:t>
            </a:r>
            <a:r>
              <a:rPr lang="tr-TR" sz="2200" i="1" cap="none" dirty="0" smtClean="0"/>
              <a:t>ygulama)</a:t>
            </a:r>
            <a:endParaRPr lang="tr-TR" sz="2200" cap="none" dirty="0"/>
          </a:p>
        </p:txBody>
      </p:sp>
      <p:graphicFrame>
        <p:nvGraphicFramePr>
          <p:cNvPr id="3" name="Tablo 2"/>
          <p:cNvGraphicFramePr>
            <a:graphicFrameLocks noGrp="1"/>
          </p:cNvGraphicFramePr>
          <p:nvPr>
            <p:extLst>
              <p:ext uri="{D42A27DB-BD31-4B8C-83A1-F6EECF244321}">
                <p14:modId xmlns:p14="http://schemas.microsoft.com/office/powerpoint/2010/main" val="867125053"/>
              </p:ext>
            </p:extLst>
          </p:nvPr>
        </p:nvGraphicFramePr>
        <p:xfrm>
          <a:off x="218660" y="636107"/>
          <a:ext cx="11973339" cy="4456391"/>
        </p:xfrm>
        <a:graphic>
          <a:graphicData uri="http://schemas.openxmlformats.org/drawingml/2006/table">
            <a:tbl>
              <a:tblPr firstRow="1" firstCol="1" bandRow="1"/>
              <a:tblGrid>
                <a:gridCol w="3991113">
                  <a:extLst>
                    <a:ext uri="{9D8B030D-6E8A-4147-A177-3AD203B41FA5}">
                      <a16:colId xmlns:a16="http://schemas.microsoft.com/office/drawing/2014/main" val="20000"/>
                    </a:ext>
                  </a:extLst>
                </a:gridCol>
                <a:gridCol w="3991113">
                  <a:extLst>
                    <a:ext uri="{9D8B030D-6E8A-4147-A177-3AD203B41FA5}">
                      <a16:colId xmlns:a16="http://schemas.microsoft.com/office/drawing/2014/main" val="20001"/>
                    </a:ext>
                  </a:extLst>
                </a:gridCol>
                <a:gridCol w="3991113">
                  <a:extLst>
                    <a:ext uri="{9D8B030D-6E8A-4147-A177-3AD203B41FA5}">
                      <a16:colId xmlns:a16="http://schemas.microsoft.com/office/drawing/2014/main" val="20002"/>
                    </a:ext>
                  </a:extLst>
                </a:gridCol>
              </a:tblGrid>
              <a:tr h="342832">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Alanı</a:t>
                      </a:r>
                      <a:endParaRPr lang="tr-TR" sz="1200" dirty="0">
                        <a:effectLst/>
                        <a:latin typeface="Calibri"/>
                        <a:ea typeface="Calibri"/>
                        <a:cs typeface="Times New Roman"/>
                      </a:endParaRPr>
                    </a:p>
                  </a:txBody>
                  <a:tcPr marL="79717" marR="79717" marT="79717" marB="79717"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Doz</a:t>
                      </a:r>
                      <a:endParaRPr lang="tr-TR" sz="1200" dirty="0">
                        <a:effectLst/>
                        <a:latin typeface="Calibri"/>
                        <a:ea typeface="Calibri"/>
                        <a:cs typeface="Times New Roman"/>
                      </a:endParaRPr>
                    </a:p>
                  </a:txBody>
                  <a:tcPr marL="79717" marR="79717" marT="79717" marB="79717"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200" b="1" dirty="0">
                          <a:solidFill>
                            <a:srgbClr val="FFFFFF"/>
                          </a:solidFill>
                          <a:effectLst/>
                          <a:latin typeface="Arial"/>
                          <a:ea typeface="Times New Roman"/>
                          <a:cs typeface="Times New Roman"/>
                        </a:rPr>
                        <a:t>Kullanım Dönemi</a:t>
                      </a:r>
                      <a:endParaRPr lang="tr-TR" sz="1200" dirty="0">
                        <a:effectLst/>
                        <a:latin typeface="Calibri"/>
                        <a:ea typeface="Calibri"/>
                        <a:cs typeface="Times New Roman"/>
                      </a:endParaRPr>
                    </a:p>
                  </a:txBody>
                  <a:tcPr marL="79717" marR="79717" marT="79717" marB="79717"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742235">
                <a:tc>
                  <a:txBody>
                    <a:bodyPr/>
                    <a:lstStyle/>
                    <a:p>
                      <a:pPr>
                        <a:lnSpc>
                          <a:spcPct val="107000"/>
                        </a:lnSpc>
                        <a:spcAft>
                          <a:spcPts val="0"/>
                        </a:spcAft>
                      </a:pPr>
                      <a:r>
                        <a:rPr lang="tr-TR" sz="1400" dirty="0">
                          <a:solidFill>
                            <a:srgbClr val="3E3128"/>
                          </a:solidFill>
                          <a:effectLst/>
                          <a:latin typeface="Arial"/>
                          <a:ea typeface="Times New Roman"/>
                          <a:cs typeface="Times New Roman"/>
                        </a:rPr>
                        <a:t>Çim alanlarında</a:t>
                      </a:r>
                      <a:endParaRPr lang="tr-TR" sz="1400" dirty="0">
                        <a:effectLst/>
                        <a:latin typeface="Calibri"/>
                        <a:ea typeface="Calibri"/>
                        <a:cs typeface="Times New Roman"/>
                      </a:endParaRPr>
                    </a:p>
                  </a:txBody>
                  <a:tcPr marL="92019" marR="92019" marT="92019" marB="92019">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Topraktan 2-3 kg/da  </a:t>
                      </a:r>
                      <a:endParaRPr lang="tr-TR" sz="1400" dirty="0">
                        <a:effectLst/>
                        <a:latin typeface="Calibri"/>
                        <a:ea typeface="Calibri"/>
                        <a:cs typeface="Times New Roman"/>
                      </a:endParaRPr>
                    </a:p>
                  </a:txBody>
                  <a:tcPr marL="92019" marR="92019" marT="92019" marB="92019">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Yetişme dönemi süresince 3 kez</a:t>
                      </a:r>
                      <a:endParaRPr lang="tr-TR" sz="1400" dirty="0">
                        <a:effectLst/>
                        <a:latin typeface="Calibri"/>
                        <a:ea typeface="Calibri"/>
                        <a:cs typeface="Times New Roman"/>
                      </a:endParaRPr>
                    </a:p>
                  </a:txBody>
                  <a:tcPr marL="92019" marR="92019" marT="92019" marB="92019">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488061">
                <a:tc>
                  <a:txBody>
                    <a:bodyPr/>
                    <a:lstStyle/>
                    <a:p>
                      <a:pPr>
                        <a:lnSpc>
                          <a:spcPct val="107000"/>
                        </a:lnSpc>
                        <a:spcAft>
                          <a:spcPts val="0"/>
                        </a:spcAft>
                      </a:pPr>
                      <a:r>
                        <a:rPr lang="tr-TR" sz="1600" dirty="0">
                          <a:solidFill>
                            <a:srgbClr val="3E3128"/>
                          </a:solidFill>
                          <a:effectLst/>
                          <a:latin typeface="Arial"/>
                          <a:ea typeface="Times New Roman"/>
                          <a:cs typeface="Times New Roman"/>
                        </a:rPr>
                        <a:t>Bağ</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Yapraktan 200-250 cc/100 </a:t>
                      </a:r>
                      <a:r>
                        <a:rPr lang="tr-TR" sz="1600" dirty="0" err="1">
                          <a:solidFill>
                            <a:srgbClr val="3E3128"/>
                          </a:solidFill>
                          <a:effectLst/>
                          <a:latin typeface="Arial"/>
                          <a:ea typeface="Times New Roman"/>
                          <a:cs typeface="Times New Roman"/>
                        </a:rPr>
                        <a:t>lt</a:t>
                      </a:r>
                      <a:r>
                        <a:rPr lang="tr-TR" sz="1600" dirty="0">
                          <a:solidFill>
                            <a:srgbClr val="3E3128"/>
                          </a:solidFill>
                          <a:effectLst/>
                          <a:latin typeface="Arial"/>
                          <a:ea typeface="Times New Roman"/>
                          <a:cs typeface="Times New Roman"/>
                        </a:rPr>
                        <a:t> su</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Topraktan 8-10 kg/da                                           </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Meyve oluşumundan ( meyve fındık büyüklüğünde) hasat dönemine kadar bitkinin her devresinde yapraktan uygulanır</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 </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Meyve oluşumunu takiben 15 gün aralıklarla topraktan damla sulama ile 3 kez</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39843">
                <a:tc>
                  <a:txBody>
                    <a:bodyPr/>
                    <a:lstStyle/>
                    <a:p>
                      <a:pPr>
                        <a:lnSpc>
                          <a:spcPct val="107000"/>
                        </a:lnSpc>
                        <a:spcAft>
                          <a:spcPts val="0"/>
                        </a:spcAft>
                      </a:pPr>
                      <a:r>
                        <a:rPr lang="tr-TR" sz="1600" dirty="0">
                          <a:solidFill>
                            <a:srgbClr val="3E3128"/>
                          </a:solidFill>
                          <a:effectLst/>
                          <a:latin typeface="Arial"/>
                          <a:ea typeface="Times New Roman"/>
                          <a:cs typeface="Times New Roman"/>
                        </a:rPr>
                        <a:t>Muz</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Topraktan 14-16 kg/da                                      </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Meyve oluşum döneminden itibaren</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pic>
        <p:nvPicPr>
          <p:cNvPr id="9" name="Resim 8"/>
          <p:cNvPicPr>
            <a:picLocks noChangeAspect="1"/>
          </p:cNvPicPr>
          <p:nvPr/>
        </p:nvPicPr>
        <p:blipFill>
          <a:blip r:embed="rId6"/>
          <a:stretch>
            <a:fillRect/>
          </a:stretch>
        </p:blipFill>
        <p:spPr>
          <a:xfrm>
            <a:off x="4869703" y="5461948"/>
            <a:ext cx="1323975" cy="958727"/>
          </a:xfrm>
          <a:prstGeom prst="rect">
            <a:avLst/>
          </a:prstGeom>
        </p:spPr>
      </p:pic>
    </p:spTree>
    <p:extLst>
      <p:ext uri="{BB962C8B-B14F-4D97-AF65-F5344CB8AC3E}">
        <p14:creationId xmlns:p14="http://schemas.microsoft.com/office/powerpoint/2010/main" val="195090026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15107" y="211014"/>
            <a:ext cx="10754649" cy="544359"/>
          </a:xfrm>
        </p:spPr>
        <p:txBody>
          <a:bodyPr/>
          <a:lstStyle/>
          <a:p>
            <a:r>
              <a:rPr lang="tr-TR" b="1" dirty="0">
                <a:solidFill>
                  <a:srgbClr val="FF0000"/>
                </a:solidFill>
              </a:rPr>
              <a:t>BOLWORM ORGANİK GÜBRELERİN ÖZELLİKLERİ</a:t>
            </a:r>
          </a:p>
        </p:txBody>
      </p:sp>
      <p:sp>
        <p:nvSpPr>
          <p:cNvPr id="3" name="İçerik Yer Tutucusu 2"/>
          <p:cNvSpPr>
            <a:spLocks noGrp="1"/>
          </p:cNvSpPr>
          <p:nvPr>
            <p:ph idx="1"/>
          </p:nvPr>
        </p:nvSpPr>
        <p:spPr>
          <a:xfrm>
            <a:off x="437322" y="914400"/>
            <a:ext cx="11270974" cy="4412974"/>
          </a:xfrm>
        </p:spPr>
        <p:txBody>
          <a:bodyPr>
            <a:noAutofit/>
          </a:bodyPr>
          <a:lstStyle/>
          <a:p>
            <a:pPr marL="285750" indent="-285750">
              <a:buFont typeface="Wingdings" panose="05000000000000000000" pitchFamily="2" charset="2"/>
              <a:buChar char="v"/>
            </a:pPr>
            <a:r>
              <a:rPr lang="tr-TR" sz="1700" b="0" dirty="0"/>
              <a:t>Hızlanan ve artan tohum canlılığı, uyanma ve çabuk köklenmeyi </a:t>
            </a:r>
            <a:r>
              <a:rPr lang="tr-TR" sz="1700" b="0" dirty="0" smtClean="0"/>
              <a:t>geliştirir.</a:t>
            </a:r>
          </a:p>
          <a:p>
            <a:pPr marL="285750" indent="-285750">
              <a:buFont typeface="Wingdings" panose="05000000000000000000" pitchFamily="2" charset="2"/>
              <a:buChar char="v"/>
            </a:pPr>
            <a:r>
              <a:rPr lang="tr-TR" sz="1700" b="0" dirty="0" smtClean="0"/>
              <a:t>Özelliklerini </a:t>
            </a:r>
            <a:r>
              <a:rPr lang="tr-TR" sz="1700" b="0" dirty="0"/>
              <a:t>aşırı soğuklarda toprağın donması nedeniyle bile kaybetmez. Dona karşı bitkiyi </a:t>
            </a:r>
            <a:r>
              <a:rPr lang="tr-TR" sz="1700" b="0" dirty="0" smtClean="0"/>
              <a:t>korur.</a:t>
            </a:r>
          </a:p>
          <a:p>
            <a:pPr marL="285750" indent="-285750">
              <a:buFont typeface="Wingdings" panose="05000000000000000000" pitchFamily="2" charset="2"/>
              <a:buChar char="v"/>
            </a:pPr>
            <a:r>
              <a:rPr lang="tr-TR" sz="1700" b="0" dirty="0" smtClean="0"/>
              <a:t>Organik </a:t>
            </a:r>
            <a:r>
              <a:rPr lang="tr-TR" sz="1700" b="0" dirty="0"/>
              <a:t>atıkların ve hayvan dışkıların işlemesi sonucu ortaya çıkan </a:t>
            </a:r>
            <a:r>
              <a:rPr lang="tr-TR" sz="1700" b="0" dirty="0" smtClean="0"/>
              <a:t>üründür.</a:t>
            </a:r>
          </a:p>
          <a:p>
            <a:pPr marL="285750" indent="-285750">
              <a:buFont typeface="Wingdings" panose="05000000000000000000" pitchFamily="2" charset="2"/>
              <a:buChar char="v"/>
            </a:pPr>
            <a:r>
              <a:rPr lang="tr-TR" sz="1700" b="0" dirty="0" smtClean="0"/>
              <a:t>Toprağın </a:t>
            </a:r>
            <a:r>
              <a:rPr lang="tr-TR" sz="1700" b="0" dirty="0"/>
              <a:t>ihtiyacı olan, doğal yaşamsal maddeler </a:t>
            </a:r>
            <a:r>
              <a:rPr lang="tr-TR" sz="1700" b="0" dirty="0" smtClean="0"/>
              <a:t>içerir.</a:t>
            </a:r>
          </a:p>
          <a:p>
            <a:pPr marL="285750" indent="-285750">
              <a:buFont typeface="Wingdings" panose="05000000000000000000" pitchFamily="2" charset="2"/>
              <a:buChar char="v"/>
            </a:pPr>
            <a:r>
              <a:rPr lang="tr-TR" sz="1700" b="0" dirty="0" err="1" smtClean="0"/>
              <a:t>Humik</a:t>
            </a:r>
            <a:r>
              <a:rPr lang="tr-TR" sz="1700" b="0" dirty="0" smtClean="0"/>
              <a:t> </a:t>
            </a:r>
            <a:r>
              <a:rPr lang="tr-TR" sz="1700" b="0" dirty="0"/>
              <a:t>maddeler hayvan gübresinden 4-8 kat daha fazladır</a:t>
            </a:r>
            <a:r>
              <a:rPr lang="tr-TR" sz="1700" b="0" dirty="0" smtClean="0"/>
              <a:t>.</a:t>
            </a:r>
          </a:p>
          <a:p>
            <a:pPr marL="285750" indent="-285750">
              <a:buFont typeface="Wingdings" panose="05000000000000000000" pitchFamily="2" charset="2"/>
              <a:buChar char="v"/>
            </a:pPr>
            <a:r>
              <a:rPr lang="tr-TR" sz="1700" b="0" dirty="0" smtClean="0"/>
              <a:t>Tamamen </a:t>
            </a:r>
            <a:r>
              <a:rPr lang="tr-TR" sz="1700" b="0" dirty="0"/>
              <a:t>bitkilere yararlı biyolojik aktif maddeler içerir</a:t>
            </a:r>
            <a:r>
              <a:rPr lang="tr-TR" sz="1700" b="0" dirty="0" smtClean="0"/>
              <a:t>.</a:t>
            </a:r>
          </a:p>
          <a:p>
            <a:pPr marL="285750" indent="-285750">
              <a:buFont typeface="Wingdings" panose="05000000000000000000" pitchFamily="2" charset="2"/>
              <a:buChar char="v"/>
            </a:pPr>
            <a:r>
              <a:rPr lang="tr-TR" sz="1700" b="0" dirty="0" err="1" smtClean="0"/>
              <a:t>Biohumusta</a:t>
            </a:r>
            <a:r>
              <a:rPr lang="tr-TR" sz="1700" b="0" dirty="0" smtClean="0"/>
              <a:t> </a:t>
            </a:r>
            <a:r>
              <a:rPr lang="tr-TR" sz="1700" b="0" dirty="0"/>
              <a:t>toprağın verimliliğini yaratan eşsiz, yararlı mikro organizmalar </a:t>
            </a:r>
            <a:r>
              <a:rPr lang="tr-TR" sz="1700" b="0" dirty="0" smtClean="0"/>
              <a:t>yaşar.</a:t>
            </a:r>
          </a:p>
          <a:p>
            <a:pPr marL="285750" indent="-285750">
              <a:buFont typeface="Wingdings" panose="05000000000000000000" pitchFamily="2" charset="2"/>
              <a:buChar char="v"/>
            </a:pPr>
            <a:r>
              <a:rPr lang="tr-TR" sz="1700" b="0" dirty="0" smtClean="0"/>
              <a:t>Nemi </a:t>
            </a:r>
            <a:r>
              <a:rPr lang="tr-TR" sz="1700" b="0" dirty="0"/>
              <a:t>uzun süre tutar ve gerektikçe bitkiye </a:t>
            </a:r>
            <a:r>
              <a:rPr lang="tr-TR" sz="1700" b="0" dirty="0" smtClean="0"/>
              <a:t>aktarır.</a:t>
            </a:r>
          </a:p>
          <a:p>
            <a:pPr marL="285750" indent="-285750">
              <a:buFont typeface="Wingdings" panose="05000000000000000000" pitchFamily="2" charset="2"/>
              <a:buChar char="v"/>
            </a:pPr>
            <a:r>
              <a:rPr lang="tr-TR" sz="1700" b="0" dirty="0" smtClean="0"/>
              <a:t>Zararlı </a:t>
            </a:r>
            <a:r>
              <a:rPr lang="tr-TR" sz="1700" b="0" dirty="0"/>
              <a:t>mikro organizmalar, ot tohumları, parazit yumurtaları ve diğer hastalık yapıcı maddeler </a:t>
            </a:r>
            <a:r>
              <a:rPr lang="tr-TR" sz="1700" b="0" dirty="0" smtClean="0"/>
              <a:t>içermez.</a:t>
            </a:r>
          </a:p>
          <a:p>
            <a:pPr marL="285750" indent="-285750">
              <a:buFont typeface="Wingdings" panose="05000000000000000000" pitchFamily="2" charset="2"/>
              <a:buChar char="v"/>
            </a:pPr>
            <a:r>
              <a:rPr lang="tr-TR" sz="1700" b="0" dirty="0" smtClean="0"/>
              <a:t>Her </a:t>
            </a:r>
            <a:r>
              <a:rPr lang="tr-TR" sz="1700" b="0" dirty="0"/>
              <a:t>türlü tarla, sera bitkileriyle dekoratif ve çiçekli süs bitkilerinde organik gübre olarak toprağın verimini artırmak (toprağı canlandırmak) için kullanılır</a:t>
            </a:r>
            <a:r>
              <a:rPr lang="tr-TR" sz="1700" b="0" dirty="0" smtClean="0"/>
              <a:t>.</a:t>
            </a:r>
          </a:p>
          <a:p>
            <a:pPr marL="0" indent="0"/>
            <a:r>
              <a:rPr lang="tr-TR" sz="1700" b="0" dirty="0" smtClean="0"/>
              <a:t> </a:t>
            </a:r>
            <a:endParaRPr lang="tr-TR" dirty="0"/>
          </a:p>
        </p:txBody>
      </p:sp>
      <p:pic>
        <p:nvPicPr>
          <p:cNvPr id="4" name="Resim 3"/>
          <p:cNvPicPr/>
          <p:nvPr/>
        </p:nvPicPr>
        <p:blipFill>
          <a:blip r:embed="rId2"/>
          <a:stretch>
            <a:fillRect/>
          </a:stretch>
        </p:blipFill>
        <p:spPr>
          <a:xfrm>
            <a:off x="6818244" y="5486400"/>
            <a:ext cx="1371600" cy="934277"/>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pic>
        <p:nvPicPr>
          <p:cNvPr id="9" name="Resim 8"/>
          <p:cNvPicPr>
            <a:picLocks noChangeAspect="1"/>
          </p:cNvPicPr>
          <p:nvPr/>
        </p:nvPicPr>
        <p:blipFill>
          <a:blip r:embed="rId6"/>
          <a:stretch>
            <a:fillRect/>
          </a:stretch>
        </p:blipFill>
        <p:spPr>
          <a:xfrm>
            <a:off x="4869703" y="5461948"/>
            <a:ext cx="1323975" cy="958727"/>
          </a:xfrm>
          <a:prstGeom prst="rect">
            <a:avLst/>
          </a:prstGeom>
        </p:spPr>
      </p:pic>
    </p:spTree>
    <p:extLst>
      <p:ext uri="{BB962C8B-B14F-4D97-AF65-F5344CB8AC3E}">
        <p14:creationId xmlns:p14="http://schemas.microsoft.com/office/powerpoint/2010/main" val="320023692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077"/>
            <a:ext cx="12192000" cy="685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2192000" cy="71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658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17443" y="-1230922"/>
            <a:ext cx="11111948" cy="6538418"/>
          </a:xfrm>
        </p:spPr>
        <p:txBody>
          <a:bodyPr/>
          <a:lstStyle/>
          <a:p>
            <a:r>
              <a:rPr lang="tr-TR" sz="1800" b="1" u="sng" dirty="0">
                <a:solidFill>
                  <a:srgbClr val="85DE42"/>
                </a:solidFill>
              </a:rPr>
              <a:t>BOLWORM </a:t>
            </a:r>
            <a:r>
              <a:rPr lang="tr-TR" sz="1800" b="1" u="sng" dirty="0" err="1">
                <a:solidFill>
                  <a:srgbClr val="85DE42"/>
                </a:solidFill>
              </a:rPr>
              <a:t>Humik</a:t>
            </a:r>
            <a:r>
              <a:rPr lang="tr-TR" sz="1800" b="1" u="sng" dirty="0">
                <a:solidFill>
                  <a:srgbClr val="85DE42"/>
                </a:solidFill>
              </a:rPr>
              <a:t> </a:t>
            </a:r>
            <a:r>
              <a:rPr lang="tr-TR" sz="1800" b="1" u="sng" dirty="0" err="1" smtClean="0">
                <a:solidFill>
                  <a:srgbClr val="85DE42"/>
                </a:solidFill>
              </a:rPr>
              <a:t>Asİt</a:t>
            </a:r>
            <a:r>
              <a:rPr lang="tr-TR" sz="1800" b="1" u="sng" dirty="0" smtClean="0">
                <a:solidFill>
                  <a:srgbClr val="85DE42"/>
                </a:solidFill>
              </a:rPr>
              <a:t> </a:t>
            </a:r>
            <a:r>
              <a:rPr lang="tr-TR" sz="1800" u="sng" dirty="0" smtClean="0">
                <a:solidFill>
                  <a:srgbClr val="85DE42"/>
                </a:solidFill>
              </a:rPr>
              <a:t>  </a:t>
            </a:r>
            <a:br>
              <a:rPr lang="tr-TR" sz="1800" u="sng" dirty="0" smtClean="0">
                <a:solidFill>
                  <a:srgbClr val="85DE42"/>
                </a:solidFill>
              </a:rPr>
            </a:br>
            <a:r>
              <a:rPr lang="tr-TR" sz="1800" u="sng" dirty="0" smtClean="0"/>
              <a:t/>
            </a:r>
            <a:br>
              <a:rPr lang="tr-TR" sz="1800" u="sng" dirty="0" smtClean="0"/>
            </a:br>
            <a:r>
              <a:rPr lang="tr-TR" sz="1800" u="sng" dirty="0" smtClean="0"/>
              <a:t>ORGANİK </a:t>
            </a:r>
            <a:r>
              <a:rPr lang="tr-TR" sz="1800" dirty="0" err="1" smtClean="0"/>
              <a:t>SIvI</a:t>
            </a:r>
            <a:r>
              <a:rPr lang="tr-TR" sz="1800" dirty="0" smtClean="0"/>
              <a:t> </a:t>
            </a:r>
            <a:r>
              <a:rPr lang="tr-TR" sz="1800" dirty="0" err="1" smtClean="0"/>
              <a:t>Hümİk</a:t>
            </a:r>
            <a:r>
              <a:rPr lang="tr-TR" sz="1800" dirty="0" smtClean="0"/>
              <a:t> </a:t>
            </a:r>
            <a:r>
              <a:rPr lang="tr-TR" sz="1800" dirty="0" err="1" smtClean="0"/>
              <a:t>Asİt</a:t>
            </a:r>
            <a:r>
              <a:rPr lang="tr-TR" sz="1800" dirty="0" smtClean="0"/>
              <a:t/>
            </a:r>
            <a:br>
              <a:rPr lang="tr-TR" sz="1800" dirty="0" smtClean="0"/>
            </a:br>
            <a:r>
              <a:rPr lang="tr-TR" sz="1800" dirty="0"/>
              <a:t/>
            </a:r>
            <a:br>
              <a:rPr lang="tr-TR" sz="1800" dirty="0"/>
            </a:br>
            <a:r>
              <a:rPr lang="tr-TR" sz="1800" b="1" dirty="0">
                <a:solidFill>
                  <a:srgbClr val="FF0000"/>
                </a:solidFill>
              </a:rPr>
              <a:t>Ürün </a:t>
            </a:r>
            <a:r>
              <a:rPr lang="tr-TR" sz="1800" b="1" dirty="0" err="1" smtClean="0">
                <a:solidFill>
                  <a:srgbClr val="FF0000"/>
                </a:solidFill>
              </a:rPr>
              <a:t>Özellİklerİ</a:t>
            </a:r>
            <a:r>
              <a:rPr lang="tr-TR" sz="1800" b="1" dirty="0">
                <a:solidFill>
                  <a:srgbClr val="FF0000"/>
                </a:solidFill>
              </a:rPr>
              <a:t/>
            </a:r>
            <a:br>
              <a:rPr lang="tr-TR" sz="1800" b="1" dirty="0">
                <a:solidFill>
                  <a:srgbClr val="FF0000"/>
                </a:solidFill>
              </a:rPr>
            </a:br>
            <a:r>
              <a:rPr lang="tr-TR" sz="1800" b="1" dirty="0" smtClean="0">
                <a:solidFill>
                  <a:srgbClr val="FF0000"/>
                </a:solidFill>
              </a:rPr>
              <a:t/>
            </a:r>
            <a:br>
              <a:rPr lang="tr-TR" sz="1800" b="1" dirty="0" smtClean="0">
                <a:solidFill>
                  <a:srgbClr val="FF0000"/>
                </a:solidFill>
              </a:rPr>
            </a:br>
            <a:r>
              <a:rPr lang="tr-TR" sz="1600" b="1" cap="none" dirty="0" smtClean="0">
                <a:solidFill>
                  <a:srgbClr val="85DE42"/>
                </a:solidFill>
              </a:rPr>
              <a:t>BOLWORM </a:t>
            </a:r>
            <a:r>
              <a:rPr lang="tr-TR" sz="1600" b="1" cap="none" dirty="0" err="1" smtClean="0">
                <a:solidFill>
                  <a:srgbClr val="85DE42"/>
                </a:solidFill>
              </a:rPr>
              <a:t>Hümik</a:t>
            </a:r>
            <a:r>
              <a:rPr lang="tr-TR" sz="1600" b="1" cap="none" dirty="0" smtClean="0">
                <a:solidFill>
                  <a:srgbClr val="85DE42"/>
                </a:solidFill>
              </a:rPr>
              <a:t> Asit,</a:t>
            </a:r>
            <a:r>
              <a:rPr lang="tr-TR" sz="1600" cap="none" dirty="0" smtClean="0">
                <a:solidFill>
                  <a:srgbClr val="85DE42"/>
                </a:solidFill>
              </a:rPr>
              <a:t> </a:t>
            </a:r>
            <a:r>
              <a:rPr lang="tr-TR" sz="1600" cap="none" dirty="0" smtClean="0"/>
              <a:t>organik bazlı olarak üretilen sıvı </a:t>
            </a:r>
            <a:r>
              <a:rPr lang="tr-TR" sz="1600" cap="none" dirty="0" err="1" smtClean="0"/>
              <a:t>hümik</a:t>
            </a:r>
            <a:r>
              <a:rPr lang="tr-TR" sz="1600" cap="none" dirty="0" smtClean="0"/>
              <a:t> asit olup, </a:t>
            </a:r>
            <a:r>
              <a:rPr lang="tr-TR" sz="1600" cap="none" dirty="0" err="1" smtClean="0"/>
              <a:t>hümik</a:t>
            </a:r>
            <a:r>
              <a:rPr lang="tr-TR" sz="1600" cap="none" dirty="0" smtClean="0"/>
              <a:t> </a:t>
            </a:r>
            <a:r>
              <a:rPr lang="tr-TR" sz="1600" cap="none" dirty="0" err="1" smtClean="0"/>
              <a:t>asitin</a:t>
            </a:r>
            <a:r>
              <a:rPr lang="tr-TR" sz="1600" cap="none" dirty="0" smtClean="0"/>
              <a:t> organik tarımda kaynak olarak kullanılabilmesini sağlayan çok özel </a:t>
            </a:r>
            <a:r>
              <a:rPr lang="tr-TR" sz="1600" cap="none" dirty="0" err="1" smtClean="0"/>
              <a:t>formülasyonlu</a:t>
            </a:r>
            <a:r>
              <a:rPr lang="tr-TR" sz="1600" cap="none" dirty="0" smtClean="0"/>
              <a:t> ve zengin içerikli bir üründür.</a:t>
            </a:r>
            <a:br>
              <a:rPr lang="tr-TR" sz="1600" cap="none" dirty="0" smtClean="0"/>
            </a:br>
            <a:r>
              <a:rPr lang="tr-TR" sz="1600" cap="none" dirty="0" smtClean="0"/>
              <a:t>Tarımda toprağın </a:t>
            </a:r>
            <a:r>
              <a:rPr lang="tr-TR" sz="1600" cap="none" dirty="0" err="1" smtClean="0"/>
              <a:t>stabilitesini</a:t>
            </a:r>
            <a:r>
              <a:rPr lang="tr-TR" sz="1600" cap="none" dirty="0" smtClean="0"/>
              <a:t> artırmak, bitki besin elementlerinin bitki tarafından alımını hızlandırmak ve kolaylaştırmak için çok önemli bir girdi kaynağı olan </a:t>
            </a:r>
            <a:r>
              <a:rPr lang="tr-TR" sz="1600" cap="none" dirty="0" err="1" smtClean="0"/>
              <a:t>hümik</a:t>
            </a:r>
            <a:r>
              <a:rPr lang="tr-TR" sz="1600" cap="none" dirty="0" smtClean="0"/>
              <a:t> asit organik tarımda kimyasal üretim prosesi ile üretilmesinden ötürü kullanılamamaktadır.</a:t>
            </a:r>
            <a:br>
              <a:rPr lang="tr-TR" sz="1600" cap="none" dirty="0" smtClean="0"/>
            </a:br>
            <a:endParaRPr lang="tr-TR" sz="1600" cap="none"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p:cNvPicPr/>
          <p:nvPr/>
        </p:nvPicPr>
        <p:blipFill>
          <a:blip r:embed="rId5"/>
          <a:stretch>
            <a:fillRect/>
          </a:stretch>
        </p:blipFill>
        <p:spPr>
          <a:xfrm>
            <a:off x="7596554" y="3235568"/>
            <a:ext cx="4208584" cy="1746739"/>
          </a:xfrm>
          <a:prstGeom prst="rect">
            <a:avLst/>
          </a:prstGeom>
        </p:spPr>
      </p:pic>
      <p:pic>
        <p:nvPicPr>
          <p:cNvPr id="8" name="Resim 7"/>
          <p:cNvPicPr>
            <a:picLocks noChangeAspect="1"/>
          </p:cNvPicPr>
          <p:nvPr/>
        </p:nvPicPr>
        <p:blipFill>
          <a:blip r:embed="rId6"/>
          <a:stretch>
            <a:fillRect/>
          </a:stretch>
        </p:blipFill>
        <p:spPr>
          <a:xfrm>
            <a:off x="4869703" y="5461948"/>
            <a:ext cx="1323975" cy="958727"/>
          </a:xfrm>
          <a:prstGeom prst="rect">
            <a:avLst/>
          </a:prstGeom>
        </p:spPr>
      </p:pic>
      <p:pic>
        <p:nvPicPr>
          <p:cNvPr id="9" name="Resi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640696845"/>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57907" y="0"/>
            <a:ext cx="11410631" cy="879231"/>
          </a:xfrm>
        </p:spPr>
        <p:txBody>
          <a:bodyPr/>
          <a:lstStyle/>
          <a:p>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endParaRPr lang="tr-TR" sz="2200" dirty="0"/>
          </a:p>
        </p:txBody>
      </p:sp>
      <p:graphicFrame>
        <p:nvGraphicFramePr>
          <p:cNvPr id="4" name="Tablo 3"/>
          <p:cNvGraphicFramePr>
            <a:graphicFrameLocks noGrp="1"/>
          </p:cNvGraphicFramePr>
          <p:nvPr>
            <p:extLst>
              <p:ext uri="{D42A27DB-BD31-4B8C-83A1-F6EECF244321}">
                <p14:modId xmlns:p14="http://schemas.microsoft.com/office/powerpoint/2010/main" val="3126725400"/>
              </p:ext>
            </p:extLst>
          </p:nvPr>
        </p:nvGraphicFramePr>
        <p:xfrm>
          <a:off x="330794" y="865675"/>
          <a:ext cx="11628783" cy="4104910"/>
        </p:xfrm>
        <a:graphic>
          <a:graphicData uri="http://schemas.openxmlformats.org/drawingml/2006/table">
            <a:tbl>
              <a:tblPr firstRow="1" firstCol="1" bandRow="1"/>
              <a:tblGrid>
                <a:gridCol w="3876261">
                  <a:extLst>
                    <a:ext uri="{9D8B030D-6E8A-4147-A177-3AD203B41FA5}">
                      <a16:colId xmlns:a16="http://schemas.microsoft.com/office/drawing/2014/main" val="20000"/>
                    </a:ext>
                  </a:extLst>
                </a:gridCol>
                <a:gridCol w="3876261">
                  <a:extLst>
                    <a:ext uri="{9D8B030D-6E8A-4147-A177-3AD203B41FA5}">
                      <a16:colId xmlns:a16="http://schemas.microsoft.com/office/drawing/2014/main" val="20001"/>
                    </a:ext>
                  </a:extLst>
                </a:gridCol>
                <a:gridCol w="3876261">
                  <a:extLst>
                    <a:ext uri="{9D8B030D-6E8A-4147-A177-3AD203B41FA5}">
                      <a16:colId xmlns:a16="http://schemas.microsoft.com/office/drawing/2014/main" val="20002"/>
                    </a:ext>
                  </a:extLst>
                </a:gridCol>
              </a:tblGrid>
              <a:tr h="628947">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Alanı</a:t>
                      </a:r>
                      <a:endParaRPr lang="tr-TR" sz="1800" dirty="0">
                        <a:effectLst/>
                        <a:latin typeface="Calibri"/>
                        <a:ea typeface="Calibri"/>
                        <a:cs typeface="Times New Roman"/>
                      </a:endParaRPr>
                    </a:p>
                  </a:txBody>
                  <a:tcPr marL="103459" marR="103459" marT="103459" marB="103459"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Doz</a:t>
                      </a:r>
                      <a:endParaRPr lang="tr-TR" sz="1800" dirty="0">
                        <a:effectLst/>
                        <a:latin typeface="Calibri"/>
                        <a:ea typeface="Calibri"/>
                        <a:cs typeface="Times New Roman"/>
                      </a:endParaRPr>
                    </a:p>
                  </a:txBody>
                  <a:tcPr marL="103459" marR="103459" marT="103459" marB="103459"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Dönemi</a:t>
                      </a:r>
                      <a:endParaRPr lang="tr-TR" sz="1800" dirty="0">
                        <a:effectLst/>
                        <a:latin typeface="Calibri"/>
                        <a:ea typeface="Calibri"/>
                        <a:cs typeface="Times New Roman"/>
                      </a:endParaRPr>
                    </a:p>
                  </a:txBody>
                  <a:tcPr marL="103459" marR="103459" marT="103459" marB="103459"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3475963">
                <a:tc>
                  <a:txBody>
                    <a:bodyPr/>
                    <a:lstStyle/>
                    <a:p>
                      <a:pPr>
                        <a:lnSpc>
                          <a:spcPct val="107000"/>
                        </a:lnSpc>
                        <a:spcBef>
                          <a:spcPts val="1875"/>
                        </a:spcBef>
                        <a:spcAft>
                          <a:spcPts val="1650"/>
                        </a:spcAft>
                      </a:pPr>
                      <a:r>
                        <a:rPr lang="tr-TR" sz="1800" dirty="0">
                          <a:solidFill>
                            <a:srgbClr val="3E3128"/>
                          </a:solidFill>
                          <a:effectLst/>
                          <a:latin typeface="Arial"/>
                          <a:ea typeface="Times New Roman"/>
                          <a:cs typeface="Times New Roman"/>
                        </a:rPr>
                        <a:t>Sebzeler (Domates, biber, patlıcan, salatalık, soğan havuç, patates, marul, lahana...)</a:t>
                      </a:r>
                      <a:endParaRPr lang="tr-TR" sz="1800" dirty="0">
                        <a:effectLst/>
                        <a:latin typeface="Calibri"/>
                        <a:ea typeface="Calibri"/>
                        <a:cs typeface="Times New Roman"/>
                      </a:endParaRPr>
                    </a:p>
                  </a:txBody>
                  <a:tcPr marL="103459" marR="103459" marT="103459" marB="103459">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800" dirty="0">
                          <a:solidFill>
                            <a:srgbClr val="3E3128"/>
                          </a:solidFill>
                          <a:effectLst/>
                          <a:latin typeface="Arial"/>
                          <a:ea typeface="Times New Roman"/>
                          <a:cs typeface="Times New Roman"/>
                        </a:rPr>
                        <a:t>Yapraktan    200-250 cc/ 100 </a:t>
                      </a:r>
                      <a:r>
                        <a:rPr lang="tr-TR" sz="1800" dirty="0" err="1">
                          <a:solidFill>
                            <a:srgbClr val="3E3128"/>
                          </a:solidFill>
                          <a:effectLst/>
                          <a:latin typeface="Arial"/>
                          <a:ea typeface="Times New Roman"/>
                          <a:cs typeface="Times New Roman"/>
                        </a:rPr>
                        <a:t>lt</a:t>
                      </a:r>
                      <a:r>
                        <a:rPr lang="tr-TR" sz="1800" dirty="0">
                          <a:solidFill>
                            <a:srgbClr val="3E3128"/>
                          </a:solidFill>
                          <a:effectLst/>
                          <a:latin typeface="Arial"/>
                          <a:ea typeface="Times New Roman"/>
                          <a:cs typeface="Times New Roman"/>
                        </a:rPr>
                        <a:t> su</a:t>
                      </a:r>
                      <a:endParaRPr lang="tr-TR" sz="1800" dirty="0">
                        <a:effectLst/>
                        <a:latin typeface="Calibri"/>
                        <a:ea typeface="Calibri"/>
                        <a:cs typeface="Times New Roman"/>
                      </a:endParaRPr>
                    </a:p>
                    <a:p>
                      <a:pPr>
                        <a:lnSpc>
                          <a:spcPct val="107000"/>
                        </a:lnSpc>
                        <a:spcAft>
                          <a:spcPts val="825"/>
                        </a:spcAft>
                      </a:pPr>
                      <a:r>
                        <a:rPr lang="tr-TR" sz="1800" dirty="0">
                          <a:solidFill>
                            <a:srgbClr val="3E3128"/>
                          </a:solidFill>
                          <a:effectLst/>
                          <a:latin typeface="Arial"/>
                          <a:ea typeface="Times New Roman"/>
                          <a:cs typeface="Times New Roman"/>
                        </a:rPr>
                        <a:t>Topraktan    3-4 kg/da </a:t>
                      </a:r>
                      <a:endParaRPr lang="tr-TR" sz="1800" dirty="0">
                        <a:effectLst/>
                        <a:latin typeface="Calibri"/>
                        <a:ea typeface="Calibri"/>
                        <a:cs typeface="Times New Roman"/>
                      </a:endParaRPr>
                    </a:p>
                  </a:txBody>
                  <a:tcPr marL="103459" marR="103459" marT="103459" marB="103459">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800" dirty="0">
                          <a:solidFill>
                            <a:srgbClr val="3E3128"/>
                          </a:solidFill>
                          <a:effectLst/>
                          <a:latin typeface="Arial"/>
                          <a:ea typeface="Times New Roman"/>
                          <a:cs typeface="Times New Roman"/>
                        </a:rPr>
                        <a:t>Dikimden iki hafta sonra ilk uygulama yapılır ve hasada 15 gün kalana kadar sürdürülür.</a:t>
                      </a:r>
                      <a:endParaRPr lang="tr-TR" sz="1800" dirty="0">
                        <a:effectLst/>
                        <a:latin typeface="Calibri"/>
                        <a:ea typeface="Calibri"/>
                        <a:cs typeface="Times New Roman"/>
                      </a:endParaRPr>
                    </a:p>
                    <a:p>
                      <a:pPr>
                        <a:lnSpc>
                          <a:spcPct val="107000"/>
                        </a:lnSpc>
                        <a:spcAft>
                          <a:spcPts val="825"/>
                        </a:spcAft>
                      </a:pPr>
                      <a:r>
                        <a:rPr lang="tr-TR" sz="1800" dirty="0">
                          <a:solidFill>
                            <a:srgbClr val="3E3128"/>
                          </a:solidFill>
                          <a:effectLst/>
                          <a:latin typeface="Arial"/>
                          <a:ea typeface="Times New Roman"/>
                          <a:cs typeface="Times New Roman"/>
                        </a:rPr>
                        <a:t>Dikimden iki hafta sonra ilk uygulama yapılarak son hasat dönemine kadar 15gün aralıklarla sürdürülür. Tohum yatağına ya da kök bölgesine uygulanır.</a:t>
                      </a:r>
                      <a:endParaRPr lang="tr-TR" sz="1800" dirty="0">
                        <a:effectLst/>
                        <a:latin typeface="Calibri"/>
                        <a:ea typeface="Calibri"/>
                        <a:cs typeface="Times New Roman"/>
                      </a:endParaRPr>
                    </a:p>
                  </a:txBody>
                  <a:tcPr marL="103459" marR="103459" marT="103459" marB="103459">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bl>
          </a:graphicData>
        </a:graphic>
      </p:graphicFrame>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68149954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2062" y="0"/>
            <a:ext cx="11586477" cy="715617"/>
          </a:xfrm>
        </p:spPr>
        <p:txBody>
          <a:bodyPr/>
          <a:lstStyle/>
          <a:p>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endParaRPr lang="tr-TR" sz="2200" dirty="0"/>
          </a:p>
        </p:txBody>
      </p:sp>
      <p:graphicFrame>
        <p:nvGraphicFramePr>
          <p:cNvPr id="4" name="Tablo 3"/>
          <p:cNvGraphicFramePr>
            <a:graphicFrameLocks noGrp="1"/>
          </p:cNvGraphicFramePr>
          <p:nvPr>
            <p:extLst>
              <p:ext uri="{D42A27DB-BD31-4B8C-83A1-F6EECF244321}">
                <p14:modId xmlns:p14="http://schemas.microsoft.com/office/powerpoint/2010/main" val="838020970"/>
              </p:ext>
            </p:extLst>
          </p:nvPr>
        </p:nvGraphicFramePr>
        <p:xfrm>
          <a:off x="178905" y="655982"/>
          <a:ext cx="11827566" cy="4353340"/>
        </p:xfrm>
        <a:graphic>
          <a:graphicData uri="http://schemas.openxmlformats.org/drawingml/2006/table">
            <a:tbl>
              <a:tblPr firstRow="1" firstCol="1" bandRow="1"/>
              <a:tblGrid>
                <a:gridCol w="3942522">
                  <a:extLst>
                    <a:ext uri="{9D8B030D-6E8A-4147-A177-3AD203B41FA5}">
                      <a16:colId xmlns:a16="http://schemas.microsoft.com/office/drawing/2014/main" val="20000"/>
                    </a:ext>
                  </a:extLst>
                </a:gridCol>
                <a:gridCol w="3942522">
                  <a:extLst>
                    <a:ext uri="{9D8B030D-6E8A-4147-A177-3AD203B41FA5}">
                      <a16:colId xmlns:a16="http://schemas.microsoft.com/office/drawing/2014/main" val="20001"/>
                    </a:ext>
                  </a:extLst>
                </a:gridCol>
                <a:gridCol w="3942522">
                  <a:extLst>
                    <a:ext uri="{9D8B030D-6E8A-4147-A177-3AD203B41FA5}">
                      <a16:colId xmlns:a16="http://schemas.microsoft.com/office/drawing/2014/main" val="20002"/>
                    </a:ext>
                  </a:extLst>
                </a:gridCol>
              </a:tblGrid>
              <a:tr h="532715">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Alanı</a:t>
                      </a:r>
                      <a:endParaRPr lang="tr-TR" sz="1800" dirty="0">
                        <a:effectLst/>
                        <a:latin typeface="Calibri"/>
                        <a:ea typeface="Calibri"/>
                        <a:cs typeface="Times New Roman"/>
                      </a:endParaRPr>
                    </a:p>
                  </a:txBody>
                  <a:tcPr marL="103459" marR="103459" marT="103459" marB="103459"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Doz</a:t>
                      </a:r>
                      <a:endParaRPr lang="tr-TR" sz="1800" dirty="0">
                        <a:effectLst/>
                        <a:latin typeface="Calibri"/>
                        <a:ea typeface="Calibri"/>
                        <a:cs typeface="Times New Roman"/>
                      </a:endParaRPr>
                    </a:p>
                  </a:txBody>
                  <a:tcPr marL="103459" marR="103459" marT="103459" marB="103459"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Dönemi</a:t>
                      </a:r>
                      <a:endParaRPr lang="tr-TR" sz="1800" dirty="0">
                        <a:effectLst/>
                        <a:latin typeface="Calibri"/>
                        <a:ea typeface="Calibri"/>
                        <a:cs typeface="Times New Roman"/>
                      </a:endParaRPr>
                    </a:p>
                  </a:txBody>
                  <a:tcPr marL="103459" marR="103459" marT="103459" marB="103459"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2142855">
                <a:tc>
                  <a:txBody>
                    <a:bodyPr/>
                    <a:lstStyle/>
                    <a:p>
                      <a:pPr>
                        <a:lnSpc>
                          <a:spcPct val="107000"/>
                        </a:lnSpc>
                        <a:spcAft>
                          <a:spcPts val="0"/>
                        </a:spcAft>
                      </a:pPr>
                      <a:r>
                        <a:rPr lang="tr-TR" sz="1400" dirty="0">
                          <a:solidFill>
                            <a:srgbClr val="3E3128"/>
                          </a:solidFill>
                          <a:effectLst/>
                          <a:latin typeface="Arial"/>
                          <a:ea typeface="Times New Roman"/>
                          <a:cs typeface="Times New Roman"/>
                        </a:rPr>
                        <a:t>Meyve ağaçları (Çay, portakal, elma, armut, kiraz, şeftali, fındık, fıstık, ahududu, nar...)</a:t>
                      </a:r>
                      <a:endParaRPr lang="tr-TR" sz="14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Topraktan    30 g/ağaç veya 2-3 kg/da </a:t>
                      </a:r>
                      <a:endParaRPr lang="tr-TR" sz="14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Tomurcuk ve çiçeklenme döneminde, Meyve teşekkülünde, Meyvelerin büyümelerine devam ettiği mevsim ortasında toprağa tatbik edilir.</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Tomurcuk ve çiçeklenme döneminde, Meyve teşekkülünde, Meyvelerin büyümelerine devam ettiği mevsim ortasında toprağa tatbik edilir</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77770">
                <a:tc>
                  <a:txBody>
                    <a:bodyPr/>
                    <a:lstStyle/>
                    <a:p>
                      <a:pPr>
                        <a:lnSpc>
                          <a:spcPct val="107000"/>
                        </a:lnSpc>
                        <a:spcAft>
                          <a:spcPts val="0"/>
                        </a:spcAft>
                      </a:pPr>
                      <a:r>
                        <a:rPr lang="tr-TR" sz="1400">
                          <a:solidFill>
                            <a:srgbClr val="3E3128"/>
                          </a:solidFill>
                          <a:effectLst/>
                          <a:latin typeface="Arial"/>
                          <a:ea typeface="Times New Roman"/>
                          <a:cs typeface="Times New Roman"/>
                        </a:rPr>
                        <a:t>Tarla Bitkileri</a:t>
                      </a:r>
                      <a:endParaRPr lang="tr-TR" sz="14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200-250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Topraktan    2-3 kg/da</a:t>
                      </a:r>
                      <a:endParaRPr lang="tr-TR" sz="14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Dikimden iki hafta sonra ilk uygulama, meyve tutumunda 2 kez uygulama yapılır. Tohum yatağına veya kök bölgesine uygulanır.</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Her sulama suyu ile birlikte (1 ton/da) büyüme dönemi boyunca 3 kez.</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bl>
          </a:graphicData>
        </a:graphic>
      </p:graphicFrame>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305656247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2062" y="-105508"/>
            <a:ext cx="11586477" cy="602465"/>
          </a:xfrm>
        </p:spPr>
        <p:txBody>
          <a:bodyPr/>
          <a:lstStyle/>
          <a:p>
            <a:r>
              <a:rPr lang="tr-TR" altLang="tr-TR" sz="20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000" cap="none" dirty="0">
                <a:solidFill>
                  <a:srgbClr val="3E3128"/>
                </a:solidFill>
                <a:latin typeface="Calibri"/>
                <a:ea typeface="Times New Roman" pitchFamily="18" charset="0"/>
                <a:cs typeface="Arial" pitchFamily="34" charset="0"/>
              </a:rPr>
              <a:t> </a:t>
            </a:r>
            <a:r>
              <a:rPr lang="tr-TR" altLang="tr-TR" sz="2000" i="1" cap="none" dirty="0">
                <a:solidFill>
                  <a:srgbClr val="3E3128"/>
                </a:solidFill>
                <a:latin typeface="Arial" pitchFamily="34" charset="0"/>
                <a:ea typeface="Times New Roman" pitchFamily="18" charset="0"/>
                <a:cs typeface="Arial" pitchFamily="34" charset="0"/>
              </a:rPr>
              <a:t>(Topraktan ve Yapraktan Uygulama)</a:t>
            </a:r>
            <a:endParaRPr lang="tr-TR" sz="2000" dirty="0"/>
          </a:p>
        </p:txBody>
      </p:sp>
      <p:graphicFrame>
        <p:nvGraphicFramePr>
          <p:cNvPr id="4" name="Tablo 3"/>
          <p:cNvGraphicFramePr>
            <a:graphicFrameLocks noGrp="1"/>
          </p:cNvGraphicFramePr>
          <p:nvPr>
            <p:extLst>
              <p:ext uri="{D42A27DB-BD31-4B8C-83A1-F6EECF244321}">
                <p14:modId xmlns:p14="http://schemas.microsoft.com/office/powerpoint/2010/main" val="3591908022"/>
              </p:ext>
            </p:extLst>
          </p:nvPr>
        </p:nvGraphicFramePr>
        <p:xfrm>
          <a:off x="178905" y="397566"/>
          <a:ext cx="11827566" cy="4693744"/>
        </p:xfrm>
        <a:graphic>
          <a:graphicData uri="http://schemas.openxmlformats.org/drawingml/2006/table">
            <a:tbl>
              <a:tblPr firstRow="1" firstCol="1" bandRow="1"/>
              <a:tblGrid>
                <a:gridCol w="3942522">
                  <a:extLst>
                    <a:ext uri="{9D8B030D-6E8A-4147-A177-3AD203B41FA5}">
                      <a16:colId xmlns:a16="http://schemas.microsoft.com/office/drawing/2014/main" val="20000"/>
                    </a:ext>
                  </a:extLst>
                </a:gridCol>
                <a:gridCol w="3942522">
                  <a:extLst>
                    <a:ext uri="{9D8B030D-6E8A-4147-A177-3AD203B41FA5}">
                      <a16:colId xmlns:a16="http://schemas.microsoft.com/office/drawing/2014/main" val="20001"/>
                    </a:ext>
                  </a:extLst>
                </a:gridCol>
                <a:gridCol w="3942522">
                  <a:extLst>
                    <a:ext uri="{9D8B030D-6E8A-4147-A177-3AD203B41FA5}">
                      <a16:colId xmlns:a16="http://schemas.microsoft.com/office/drawing/2014/main" val="20002"/>
                    </a:ext>
                  </a:extLst>
                </a:gridCol>
              </a:tblGrid>
              <a:tr h="438304">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Alanı</a:t>
                      </a:r>
                      <a:endParaRPr lang="tr-TR" sz="1800" dirty="0">
                        <a:effectLst/>
                        <a:latin typeface="Calibri"/>
                        <a:ea typeface="Calibri"/>
                        <a:cs typeface="Times New Roman"/>
                      </a:endParaRPr>
                    </a:p>
                  </a:txBody>
                  <a:tcPr marL="103459" marR="103459" marT="103459" marB="103459"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Doz</a:t>
                      </a:r>
                      <a:endParaRPr lang="tr-TR" sz="1800" dirty="0">
                        <a:effectLst/>
                        <a:latin typeface="Calibri"/>
                        <a:ea typeface="Calibri"/>
                        <a:cs typeface="Times New Roman"/>
                      </a:endParaRPr>
                    </a:p>
                  </a:txBody>
                  <a:tcPr marL="103459" marR="103459" marT="103459" marB="103459"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800" b="1" dirty="0">
                          <a:solidFill>
                            <a:srgbClr val="FFFFFF"/>
                          </a:solidFill>
                          <a:effectLst/>
                          <a:latin typeface="Arial"/>
                          <a:ea typeface="Times New Roman"/>
                          <a:cs typeface="Times New Roman"/>
                        </a:rPr>
                        <a:t>Kullanım Dönemi</a:t>
                      </a:r>
                      <a:endParaRPr lang="tr-TR" sz="1800" dirty="0">
                        <a:effectLst/>
                        <a:latin typeface="Calibri"/>
                        <a:ea typeface="Calibri"/>
                        <a:cs typeface="Times New Roman"/>
                      </a:endParaRPr>
                    </a:p>
                  </a:txBody>
                  <a:tcPr marL="103459" marR="103459" marT="103459" marB="103459"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663842">
                <a:tc>
                  <a:txBody>
                    <a:bodyPr/>
                    <a:lstStyle/>
                    <a:p>
                      <a:pPr>
                        <a:lnSpc>
                          <a:spcPct val="107000"/>
                        </a:lnSpc>
                        <a:spcAft>
                          <a:spcPts val="0"/>
                        </a:spcAft>
                      </a:pPr>
                      <a:r>
                        <a:rPr lang="tr-TR" sz="1400" dirty="0">
                          <a:solidFill>
                            <a:srgbClr val="3E3128"/>
                          </a:solidFill>
                          <a:effectLst/>
                          <a:latin typeface="Arial"/>
                          <a:ea typeface="Times New Roman"/>
                          <a:cs typeface="Times New Roman"/>
                        </a:rPr>
                        <a:t>Çiçekler, karpuz, kavun, kabak</a:t>
                      </a:r>
                      <a:endParaRPr lang="tr-TR" sz="1400" dirty="0">
                        <a:effectLst/>
                        <a:latin typeface="Calibri"/>
                        <a:ea typeface="Calibri"/>
                        <a:cs typeface="Times New Roman"/>
                      </a:endParaRPr>
                    </a:p>
                  </a:txBody>
                  <a:tcPr marL="94768" marR="94768" marT="94768" marB="94768">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125-175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Topraktan    4-5 kg/da                                            </a:t>
                      </a:r>
                      <a:endParaRPr lang="tr-TR" sz="1400" dirty="0">
                        <a:effectLst/>
                        <a:latin typeface="Calibri"/>
                        <a:ea typeface="Calibri"/>
                        <a:cs typeface="Times New Roman"/>
                      </a:endParaRPr>
                    </a:p>
                  </a:txBody>
                  <a:tcPr marL="94768" marR="94768" marT="94768" marB="94768">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Yetişme döneminden hasat dönemine kadar bitkinin her devresinde 3 – 5 kez yapraktan uygulanır</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Yetişme dönemi boyunca 15 gün aralıklarla topraktan damla sulama ile 3 kez (fide, tomurcuk ve çiçek devresinde)</a:t>
                      </a:r>
                      <a:endParaRPr lang="tr-TR" sz="1400" dirty="0">
                        <a:effectLst/>
                        <a:latin typeface="Calibri"/>
                        <a:ea typeface="Calibri"/>
                        <a:cs typeface="Times New Roman"/>
                      </a:endParaRPr>
                    </a:p>
                  </a:txBody>
                  <a:tcPr marL="94768" marR="94768" marT="94768" marB="94768">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63842">
                <a:tc>
                  <a:txBody>
                    <a:bodyPr/>
                    <a:lstStyle/>
                    <a:p>
                      <a:pPr>
                        <a:lnSpc>
                          <a:spcPct val="107000"/>
                        </a:lnSpc>
                        <a:spcAft>
                          <a:spcPts val="0"/>
                        </a:spcAft>
                      </a:pPr>
                      <a:r>
                        <a:rPr lang="tr-TR" sz="1400" dirty="0">
                          <a:solidFill>
                            <a:srgbClr val="3E3128"/>
                          </a:solidFill>
                          <a:effectLst/>
                          <a:latin typeface="Arial"/>
                          <a:ea typeface="Times New Roman"/>
                          <a:cs typeface="Times New Roman"/>
                        </a:rPr>
                        <a:t>Çim alanlarında Bağ</a:t>
                      </a:r>
                      <a:endParaRPr lang="tr-TR" sz="1400" dirty="0">
                        <a:effectLst/>
                        <a:latin typeface="Calibri"/>
                        <a:ea typeface="Calibri"/>
                        <a:cs typeface="Times New Roman"/>
                      </a:endParaRPr>
                    </a:p>
                  </a:txBody>
                  <a:tcPr marL="94768" marR="94768" marT="94768" marB="94768">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200-250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Topraktan    1.5-2.5 kg/da                                          </a:t>
                      </a:r>
                      <a:endParaRPr lang="tr-TR" sz="1400" dirty="0">
                        <a:effectLst/>
                        <a:latin typeface="Calibri"/>
                        <a:ea typeface="Calibri"/>
                        <a:cs typeface="Times New Roman"/>
                      </a:endParaRPr>
                    </a:p>
                  </a:txBody>
                  <a:tcPr marL="94768" marR="94768" marT="94768" marB="94768">
                    <a:lnL>
                      <a:noFill/>
                    </a:lnL>
                    <a:lnR>
                      <a:noFill/>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Yaprakların oluşumundan hasat dönemine kadara yapraktan 3 kez 30 gün ara ile yapraktan çiçek öncesi, çiçek sonrası ve meyve fındık büyüklüğünde iken</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Yetişme dönemi süresince 3 kez</a:t>
                      </a:r>
                      <a:endParaRPr lang="tr-TR" sz="1400" dirty="0">
                        <a:effectLst/>
                        <a:latin typeface="Calibri"/>
                        <a:ea typeface="Calibri"/>
                        <a:cs typeface="Times New Roman"/>
                      </a:endParaRPr>
                    </a:p>
                  </a:txBody>
                  <a:tcPr marL="94768" marR="94768" marT="94768" marB="94768">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65645">
                <a:tc>
                  <a:txBody>
                    <a:bodyPr/>
                    <a:lstStyle/>
                    <a:p>
                      <a:pPr>
                        <a:lnSpc>
                          <a:spcPct val="107000"/>
                        </a:lnSpc>
                        <a:spcAft>
                          <a:spcPts val="0"/>
                        </a:spcAft>
                      </a:pPr>
                      <a:r>
                        <a:rPr lang="tr-TR" sz="1400">
                          <a:solidFill>
                            <a:srgbClr val="3E3128"/>
                          </a:solidFill>
                          <a:effectLst/>
                          <a:latin typeface="Arial"/>
                          <a:ea typeface="Times New Roman"/>
                          <a:cs typeface="Times New Roman"/>
                        </a:rPr>
                        <a:t>Muz</a:t>
                      </a:r>
                      <a:endParaRPr lang="tr-TR" sz="1400">
                        <a:effectLst/>
                        <a:latin typeface="Calibri"/>
                        <a:ea typeface="Calibri"/>
                        <a:cs typeface="Times New Roman"/>
                      </a:endParaRPr>
                    </a:p>
                  </a:txBody>
                  <a:tcPr marL="94768" marR="94768" marT="94768" marB="94768">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Topraktan    4-5 kg/da                                </a:t>
                      </a:r>
                      <a:br>
                        <a:rPr lang="tr-TR" sz="1400" dirty="0">
                          <a:solidFill>
                            <a:srgbClr val="3E3128"/>
                          </a:solidFill>
                          <a:effectLst/>
                          <a:latin typeface="Arial"/>
                          <a:ea typeface="Times New Roman"/>
                          <a:cs typeface="Times New Roman"/>
                        </a:rPr>
                      </a:b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txBody>
                  <a:tcPr marL="94768" marR="94768" marT="94768" marB="94768">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Meyve oluşum döneminden itibaren</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 </a:t>
                      </a:r>
                      <a:endParaRPr lang="tr-TR" sz="1400" dirty="0">
                        <a:effectLst/>
                        <a:latin typeface="Calibri"/>
                        <a:ea typeface="Calibri"/>
                        <a:cs typeface="Times New Roman"/>
                      </a:endParaRPr>
                    </a:p>
                  </a:txBody>
                  <a:tcPr marL="94768" marR="94768" marT="94768" marB="94768">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3"/>
                  </a:ext>
                </a:extLst>
              </a:tr>
            </a:tbl>
          </a:graphicData>
        </a:graphic>
      </p:graphicFrame>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84647829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554"/>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8554"/>
            <a:ext cx="12192000" cy="759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60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58417" y="-1230923"/>
            <a:ext cx="11310730" cy="6816715"/>
          </a:xfrm>
        </p:spPr>
        <p:txBody>
          <a:bodyPr/>
          <a:lstStyle/>
          <a:p>
            <a:r>
              <a:rPr lang="tr-TR" sz="1800" b="1" u="sng" dirty="0" smtClean="0">
                <a:solidFill>
                  <a:srgbClr val="85DE42"/>
                </a:solidFill>
                <a:latin typeface="+mn-lt"/>
              </a:rPr>
              <a:t>BOLWORM N &amp; P</a:t>
            </a:r>
            <a:r>
              <a:rPr lang="tr-TR" sz="1800" u="sng" dirty="0" smtClean="0">
                <a:solidFill>
                  <a:srgbClr val="85DE42"/>
                </a:solidFill>
                <a:latin typeface="+mn-lt"/>
              </a:rPr>
              <a:t>    </a:t>
            </a:r>
            <a:r>
              <a:rPr lang="tr-TR" sz="1800" dirty="0">
                <a:latin typeface="+mn-lt"/>
              </a:rPr>
              <a:t/>
            </a:r>
            <a:br>
              <a:rPr lang="tr-TR" sz="1800" dirty="0">
                <a:latin typeface="+mn-lt"/>
              </a:rPr>
            </a:br>
            <a:r>
              <a:rPr lang="tr-TR" sz="1800" dirty="0">
                <a:latin typeface="+mn-lt"/>
              </a:rPr>
              <a:t> </a:t>
            </a:r>
            <a:br>
              <a:rPr lang="tr-TR" sz="1800" dirty="0">
                <a:latin typeface="+mn-lt"/>
              </a:rPr>
            </a:br>
            <a:r>
              <a:rPr lang="tr-TR" sz="1800" dirty="0" err="1" smtClean="0">
                <a:latin typeface="+mn-lt"/>
              </a:rPr>
              <a:t>SIvI</a:t>
            </a:r>
            <a:r>
              <a:rPr lang="tr-TR" sz="1800" dirty="0" smtClean="0">
                <a:latin typeface="+mn-lt"/>
              </a:rPr>
              <a:t> </a:t>
            </a:r>
            <a:r>
              <a:rPr lang="tr-TR" sz="1800" dirty="0" err="1" smtClean="0">
                <a:latin typeface="+mn-lt"/>
              </a:rPr>
              <a:t>Organomİneral</a:t>
            </a:r>
            <a:r>
              <a:rPr lang="tr-TR" sz="1800" dirty="0" smtClean="0">
                <a:latin typeface="+mn-lt"/>
              </a:rPr>
              <a:t> Gübre</a:t>
            </a:r>
            <a:br>
              <a:rPr lang="tr-TR" sz="1800" dirty="0" smtClean="0">
                <a:latin typeface="+mn-lt"/>
              </a:rPr>
            </a:br>
            <a:r>
              <a:rPr lang="tr-TR" sz="1800" dirty="0">
                <a:latin typeface="+mn-lt"/>
              </a:rPr>
              <a:t/>
            </a:r>
            <a:br>
              <a:rPr lang="tr-TR" sz="1800" dirty="0">
                <a:latin typeface="+mn-lt"/>
              </a:rPr>
            </a:br>
            <a:r>
              <a:rPr lang="tr-TR" sz="1800" b="1" dirty="0">
                <a:solidFill>
                  <a:srgbClr val="FF0000"/>
                </a:solidFill>
                <a:latin typeface="+mn-lt"/>
              </a:rPr>
              <a:t>Ürün </a:t>
            </a:r>
            <a:r>
              <a:rPr lang="tr-TR" sz="1800" b="1" dirty="0" err="1" smtClean="0">
                <a:solidFill>
                  <a:srgbClr val="FF0000"/>
                </a:solidFill>
                <a:latin typeface="+mn-lt"/>
              </a:rPr>
              <a:t>Özellİklerİ</a:t>
            </a:r>
            <a:r>
              <a:rPr lang="tr-TR" sz="1800" b="1" dirty="0" smtClean="0">
                <a:solidFill>
                  <a:srgbClr val="FF0000"/>
                </a:solidFill>
                <a:latin typeface="+mn-lt"/>
              </a:rPr>
              <a:t/>
            </a:r>
            <a:br>
              <a:rPr lang="tr-TR" sz="1800" b="1" dirty="0" smtClean="0">
                <a:solidFill>
                  <a:srgbClr val="FF0000"/>
                </a:solidFill>
                <a:latin typeface="+mn-lt"/>
              </a:rPr>
            </a:br>
            <a:r>
              <a:rPr lang="tr-TR" sz="1800" dirty="0"/>
              <a:t/>
            </a:r>
            <a:br>
              <a:rPr lang="tr-TR" sz="1800" dirty="0"/>
            </a:br>
            <a:r>
              <a:rPr lang="tr-TR" sz="1600" b="1" u="sng" cap="none" dirty="0" smtClean="0">
                <a:solidFill>
                  <a:srgbClr val="85DE42"/>
                </a:solidFill>
                <a:latin typeface="+mn-lt"/>
              </a:rPr>
              <a:t>BOLWORM N &amp; P</a:t>
            </a:r>
            <a:r>
              <a:rPr lang="tr-TR" sz="1600" b="1" cap="none" dirty="0" smtClean="0">
                <a:latin typeface="+mn-lt"/>
              </a:rPr>
              <a:t> </a:t>
            </a:r>
            <a:r>
              <a:rPr lang="tr-TR" sz="1600" cap="none" dirty="0" smtClean="0">
                <a:latin typeface="+mn-lt"/>
              </a:rPr>
              <a:t>10.25.0 formatında zengin azot(n) ve fosfor(p) içeren </a:t>
            </a:r>
            <a:r>
              <a:rPr lang="tr-TR" sz="1600" cap="none" dirty="0" err="1" smtClean="0">
                <a:latin typeface="+mn-lt"/>
              </a:rPr>
              <a:t>organomineral</a:t>
            </a:r>
            <a:r>
              <a:rPr lang="tr-TR" sz="1600" cap="none" dirty="0" smtClean="0">
                <a:latin typeface="+mn-lt"/>
              </a:rPr>
              <a:t> gübre ürünümüz iyi tarımda önemli seviyede besleyici azot(n) ve fosfor(p) kaynağına sahiptir.</a:t>
            </a:r>
            <a:br>
              <a:rPr lang="tr-TR" sz="1600" cap="none" dirty="0" smtClean="0">
                <a:latin typeface="+mn-lt"/>
              </a:rPr>
            </a:br>
            <a:r>
              <a:rPr lang="tr-TR" sz="1600" b="1" u="sng" cap="none" dirty="0">
                <a:solidFill>
                  <a:srgbClr val="85DE42"/>
                </a:solidFill>
                <a:latin typeface="+mn-lt"/>
              </a:rPr>
              <a:t>BOLWORM N &amp; P</a:t>
            </a:r>
            <a:r>
              <a:rPr lang="tr-TR" sz="1600" b="1" cap="none" dirty="0" smtClean="0">
                <a:latin typeface="+mn-lt"/>
              </a:rPr>
              <a:t>, </a:t>
            </a:r>
            <a:r>
              <a:rPr lang="tr-TR" sz="1600" cap="none" dirty="0" smtClean="0">
                <a:latin typeface="+mn-lt"/>
              </a:rPr>
              <a:t>bitkinin yaşam döngüsünün ve verim sürecinin sağlıklı geçebilmesini sağlayan azot(n) ve fosforca (P) zengin içerikli olan ürünümüz iyi tarıma uygun </a:t>
            </a:r>
            <a:r>
              <a:rPr lang="tr-TR" sz="1600" cap="none" dirty="0" err="1" smtClean="0">
                <a:latin typeface="+mn-lt"/>
              </a:rPr>
              <a:t>organomineral</a:t>
            </a:r>
            <a:r>
              <a:rPr lang="tr-TR" sz="1600" cap="none" dirty="0" smtClean="0">
                <a:latin typeface="+mn-lt"/>
              </a:rPr>
              <a:t> nitelikli bir gübredir.</a:t>
            </a:r>
            <a:br>
              <a:rPr lang="tr-TR" sz="1600" cap="none" dirty="0" smtClean="0">
                <a:latin typeface="+mn-lt"/>
              </a:rPr>
            </a:br>
            <a:r>
              <a:rPr lang="tr-TR" sz="1600" b="1" u="sng" cap="none" dirty="0">
                <a:solidFill>
                  <a:srgbClr val="85DE42"/>
                </a:solidFill>
                <a:latin typeface="+mn-lt"/>
              </a:rPr>
              <a:t>BOLWORM N &amp; P </a:t>
            </a:r>
            <a:r>
              <a:rPr lang="tr-TR" sz="1600" cap="none" dirty="0" smtClean="0">
                <a:latin typeface="+mn-lt"/>
              </a:rPr>
              <a:t>NP sıvı ve yoğun formda olup, bitki, toprak ve iklim koşullarına göre belirlenecek olan dozajlarda su ile seyreltilerek yaprak ve bitkiye doğrudan sprey edilebileceği gibi, damlama sulama sistemleri ile de kolaylıkla bitkiye verilebilir.</a:t>
            </a:r>
            <a:br>
              <a:rPr lang="tr-TR" sz="1600" cap="none" dirty="0" smtClean="0">
                <a:latin typeface="+mn-lt"/>
              </a:rPr>
            </a:br>
            <a:endParaRPr lang="tr-TR" sz="1600" cap="none" dirty="0">
              <a:latin typeface="+mn-lt"/>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p:nvPr/>
        </p:nvPicPr>
        <p:blipFill>
          <a:blip r:embed="rId5"/>
          <a:stretch>
            <a:fillRect/>
          </a:stretch>
        </p:blipFill>
        <p:spPr>
          <a:xfrm>
            <a:off x="7802217" y="3563815"/>
            <a:ext cx="3697979" cy="1453661"/>
          </a:xfrm>
          <a:prstGeom prst="rect">
            <a:avLst/>
          </a:prstGeom>
        </p:spPr>
      </p:pic>
      <p:pic>
        <p:nvPicPr>
          <p:cNvPr id="9" name="Resim 8"/>
          <p:cNvPicPr>
            <a:picLocks noChangeAspect="1"/>
          </p:cNvPicPr>
          <p:nvPr/>
        </p:nvPicPr>
        <p:blipFill>
          <a:blip r:embed="rId6"/>
          <a:stretch>
            <a:fillRect/>
          </a:stretch>
        </p:blipFill>
        <p:spPr>
          <a:xfrm>
            <a:off x="4869703" y="5461948"/>
            <a:ext cx="1323975" cy="958727"/>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355132054"/>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4463" y="152400"/>
            <a:ext cx="10890738" cy="726831"/>
          </a:xfrm>
        </p:spPr>
        <p:txBody>
          <a:bodyPr/>
          <a:lstStyle/>
          <a:p>
            <a:pPr lvl="0"/>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r>
              <a:rPr lang="tr-TR" altLang="tr-TR" cap="none" dirty="0">
                <a:latin typeface="Arial" pitchFamily="34" charset="0"/>
                <a:cs typeface="Arial" pitchFamily="34" charset="0"/>
              </a:rPr>
              <a:t/>
            </a:r>
            <a:br>
              <a:rPr lang="tr-TR" altLang="tr-TR" cap="none" dirty="0">
                <a:latin typeface="Arial" pitchFamily="34" charset="0"/>
                <a:cs typeface="Arial" pitchFamily="34" charset="0"/>
              </a:rPr>
            </a:b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363124027"/>
              </p:ext>
            </p:extLst>
          </p:nvPr>
        </p:nvGraphicFramePr>
        <p:xfrm>
          <a:off x="337931" y="642940"/>
          <a:ext cx="11549268" cy="4404704"/>
        </p:xfrm>
        <a:graphic>
          <a:graphicData uri="http://schemas.openxmlformats.org/drawingml/2006/table">
            <a:tbl>
              <a:tblPr firstRow="1" firstCol="1" bandRow="1"/>
              <a:tblGrid>
                <a:gridCol w="3849756">
                  <a:extLst>
                    <a:ext uri="{9D8B030D-6E8A-4147-A177-3AD203B41FA5}">
                      <a16:colId xmlns:a16="http://schemas.microsoft.com/office/drawing/2014/main" val="20000"/>
                    </a:ext>
                  </a:extLst>
                </a:gridCol>
                <a:gridCol w="3849756">
                  <a:extLst>
                    <a:ext uri="{9D8B030D-6E8A-4147-A177-3AD203B41FA5}">
                      <a16:colId xmlns:a16="http://schemas.microsoft.com/office/drawing/2014/main" val="20001"/>
                    </a:ext>
                  </a:extLst>
                </a:gridCol>
                <a:gridCol w="3849756">
                  <a:extLst>
                    <a:ext uri="{9D8B030D-6E8A-4147-A177-3AD203B41FA5}">
                      <a16:colId xmlns:a16="http://schemas.microsoft.com/office/drawing/2014/main" val="20002"/>
                    </a:ext>
                  </a:extLst>
                </a:gridCol>
              </a:tblGrid>
              <a:tr h="347461">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Kullanım Alanı</a:t>
                      </a:r>
                      <a:endParaRPr lang="tr-TR" sz="1400" dirty="0">
                        <a:effectLst/>
                        <a:latin typeface="Calibri"/>
                        <a:ea typeface="Calibri"/>
                        <a:cs typeface="Times New Roman"/>
                      </a:endParaRPr>
                    </a:p>
                  </a:txBody>
                  <a:tcPr marL="70771" marR="70771" marT="70771" marB="70771"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Doz</a:t>
                      </a:r>
                      <a:endParaRPr lang="tr-TR" sz="1400" dirty="0">
                        <a:effectLst/>
                        <a:latin typeface="Calibri"/>
                        <a:ea typeface="Calibri"/>
                        <a:cs typeface="Times New Roman"/>
                      </a:endParaRPr>
                    </a:p>
                  </a:txBody>
                  <a:tcPr marL="70771" marR="70771" marT="70771" marB="70771"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Kullanım Dönemi</a:t>
                      </a:r>
                      <a:endParaRPr lang="tr-TR" sz="1400" dirty="0">
                        <a:effectLst/>
                        <a:latin typeface="Calibri"/>
                        <a:ea typeface="Calibri"/>
                        <a:cs typeface="Times New Roman"/>
                      </a:endParaRPr>
                    </a:p>
                  </a:txBody>
                  <a:tcPr marL="70771" marR="70771" marT="70771" marB="70771"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994002">
                <a:tc>
                  <a:txBody>
                    <a:bodyPr/>
                    <a:lstStyle/>
                    <a:p>
                      <a:pPr>
                        <a:lnSpc>
                          <a:spcPct val="107000"/>
                        </a:lnSpc>
                        <a:spcBef>
                          <a:spcPts val="1875"/>
                        </a:spcBef>
                        <a:spcAft>
                          <a:spcPts val="1650"/>
                        </a:spcAft>
                      </a:pPr>
                      <a:r>
                        <a:rPr lang="tr-TR" sz="1600" dirty="0">
                          <a:solidFill>
                            <a:srgbClr val="3E3128"/>
                          </a:solidFill>
                          <a:effectLst/>
                          <a:latin typeface="Arial"/>
                          <a:ea typeface="Times New Roman"/>
                          <a:cs typeface="Times New Roman"/>
                        </a:rPr>
                        <a:t>Sebzeler (domates, biber, patlıcan, salatalık, soğan havuç, patates, marul, lahana...)</a:t>
                      </a:r>
                      <a:endParaRPr lang="tr-TR" sz="1600" dirty="0">
                        <a:effectLst/>
                        <a:latin typeface="Calibri"/>
                        <a:ea typeface="Calibri"/>
                        <a:cs typeface="Times New Roman"/>
                      </a:endParaRPr>
                    </a:p>
                  </a:txBody>
                  <a:tcPr marL="70771" marR="70771" marT="70771" marB="70771">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Yapraktan 200-250 cc/ 100 </a:t>
                      </a:r>
                      <a:r>
                        <a:rPr lang="tr-TR" sz="1600" dirty="0" err="1">
                          <a:solidFill>
                            <a:srgbClr val="3E3128"/>
                          </a:solidFill>
                          <a:effectLst/>
                          <a:latin typeface="Arial"/>
                          <a:ea typeface="Times New Roman"/>
                          <a:cs typeface="Times New Roman"/>
                        </a:rPr>
                        <a:t>lt</a:t>
                      </a:r>
                      <a:r>
                        <a:rPr lang="tr-TR" sz="1600" dirty="0">
                          <a:solidFill>
                            <a:srgbClr val="3E3128"/>
                          </a:solidFill>
                          <a:effectLst/>
                          <a:latin typeface="Arial"/>
                          <a:ea typeface="Times New Roman"/>
                          <a:cs typeface="Times New Roman"/>
                        </a:rPr>
                        <a:t> su</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Topraktan    8-10 kg/da</a:t>
                      </a:r>
                      <a:endParaRPr lang="tr-TR" sz="1600" dirty="0">
                        <a:effectLst/>
                        <a:latin typeface="Calibri"/>
                        <a:ea typeface="Calibri"/>
                        <a:cs typeface="Times New Roman"/>
                      </a:endParaRPr>
                    </a:p>
                  </a:txBody>
                  <a:tcPr marL="70771" marR="70771" marT="70771" marB="70771">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Dikimden iki hafta sonra ilk uygulama yapılır ve hasada 15 gün kalana kadar sürdürülür.</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Dikimden iki hafta sonra ilk uygulama yapılarak son hasat dönemine kadar 15gün aralıklarla sürdürülür. Tohum yatağına ya da kök bölgesine uygulanır.</a:t>
                      </a:r>
                      <a:endParaRPr lang="tr-TR" sz="1600" dirty="0">
                        <a:effectLst/>
                        <a:latin typeface="Calibri"/>
                        <a:ea typeface="Calibri"/>
                        <a:cs typeface="Times New Roman"/>
                      </a:endParaRPr>
                    </a:p>
                  </a:txBody>
                  <a:tcPr marL="70771" marR="70771" marT="70771" marB="70771">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965286">
                <a:tc>
                  <a:txBody>
                    <a:bodyPr/>
                    <a:lstStyle/>
                    <a:p>
                      <a:pPr>
                        <a:lnSpc>
                          <a:spcPct val="107000"/>
                        </a:lnSpc>
                        <a:spcAft>
                          <a:spcPts val="0"/>
                        </a:spcAft>
                      </a:pPr>
                      <a:r>
                        <a:rPr lang="tr-TR" sz="1600" dirty="0">
                          <a:solidFill>
                            <a:srgbClr val="3E3128"/>
                          </a:solidFill>
                          <a:effectLst/>
                          <a:latin typeface="Arial"/>
                          <a:ea typeface="Times New Roman"/>
                          <a:cs typeface="Times New Roman"/>
                        </a:rPr>
                        <a:t>Pamuk</a:t>
                      </a:r>
                      <a:endParaRPr lang="tr-TR" sz="16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Yapraktan 200 – 250 cc / 100 </a:t>
                      </a:r>
                      <a:r>
                        <a:rPr lang="tr-TR" sz="1600" dirty="0" err="1">
                          <a:solidFill>
                            <a:srgbClr val="3E3128"/>
                          </a:solidFill>
                          <a:effectLst/>
                          <a:latin typeface="Arial"/>
                          <a:ea typeface="Times New Roman"/>
                          <a:cs typeface="Times New Roman"/>
                        </a:rPr>
                        <a:t>lt</a:t>
                      </a:r>
                      <a:r>
                        <a:rPr lang="tr-TR" sz="1600" dirty="0">
                          <a:solidFill>
                            <a:srgbClr val="3E3128"/>
                          </a:solidFill>
                          <a:effectLst/>
                          <a:latin typeface="Arial"/>
                          <a:ea typeface="Times New Roman"/>
                          <a:cs typeface="Times New Roman"/>
                        </a:rPr>
                        <a:t> su</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Topraktan 6 – 8 kg/da</a:t>
                      </a:r>
                      <a:endParaRPr lang="tr-TR" sz="16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600" dirty="0">
                          <a:solidFill>
                            <a:srgbClr val="3E3128"/>
                          </a:solidFill>
                          <a:effectLst/>
                          <a:latin typeface="Arial"/>
                          <a:ea typeface="Times New Roman"/>
                          <a:cs typeface="Times New Roman"/>
                        </a:rPr>
                        <a:t>Çiçeklenme ve koza oluşum dönemi.</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 </a:t>
                      </a:r>
                      <a:endParaRPr lang="tr-TR" sz="1600" dirty="0">
                        <a:effectLst/>
                        <a:latin typeface="Calibri"/>
                        <a:ea typeface="Calibri"/>
                        <a:cs typeface="Times New Roman"/>
                      </a:endParaRPr>
                    </a:p>
                    <a:p>
                      <a:pPr>
                        <a:lnSpc>
                          <a:spcPct val="107000"/>
                        </a:lnSpc>
                        <a:spcAft>
                          <a:spcPts val="825"/>
                        </a:spcAft>
                      </a:pPr>
                      <a:r>
                        <a:rPr lang="tr-TR" sz="1600" dirty="0">
                          <a:solidFill>
                            <a:srgbClr val="3E3128"/>
                          </a:solidFill>
                          <a:effectLst/>
                          <a:latin typeface="Arial"/>
                          <a:ea typeface="Times New Roman"/>
                          <a:cs typeface="Times New Roman"/>
                        </a:rPr>
                        <a:t>Dikimden iki hafta sonra ilk uygulama yapılarak son hasat dönemine kadar 10 gün aralıklarla sürdürülür</a:t>
                      </a:r>
                      <a:endParaRPr lang="tr-TR" sz="16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458307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7907" y="187568"/>
            <a:ext cx="10925909" cy="679939"/>
          </a:xfrm>
        </p:spPr>
        <p:txBody>
          <a:bodyPr/>
          <a:lstStyle/>
          <a:p>
            <a:pPr lvl="0"/>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r>
              <a:rPr lang="tr-TR" altLang="tr-TR" cap="none" dirty="0">
                <a:latin typeface="Arial" pitchFamily="34" charset="0"/>
                <a:cs typeface="Arial" pitchFamily="34" charset="0"/>
              </a:rPr>
              <a:t/>
            </a:r>
            <a:br>
              <a:rPr lang="tr-TR" altLang="tr-TR" cap="none" dirty="0">
                <a:latin typeface="Arial" pitchFamily="34" charset="0"/>
                <a:cs typeface="Arial" pitchFamily="34" charset="0"/>
              </a:rPr>
            </a:b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3985683637"/>
              </p:ext>
            </p:extLst>
          </p:nvPr>
        </p:nvGraphicFramePr>
        <p:xfrm>
          <a:off x="337931" y="642941"/>
          <a:ext cx="11549268" cy="4458844"/>
        </p:xfrm>
        <a:graphic>
          <a:graphicData uri="http://schemas.openxmlformats.org/drawingml/2006/table">
            <a:tbl>
              <a:tblPr firstRow="1" firstCol="1" bandRow="1"/>
              <a:tblGrid>
                <a:gridCol w="3849756">
                  <a:extLst>
                    <a:ext uri="{9D8B030D-6E8A-4147-A177-3AD203B41FA5}">
                      <a16:colId xmlns:a16="http://schemas.microsoft.com/office/drawing/2014/main" val="20000"/>
                    </a:ext>
                  </a:extLst>
                </a:gridCol>
                <a:gridCol w="3849756">
                  <a:extLst>
                    <a:ext uri="{9D8B030D-6E8A-4147-A177-3AD203B41FA5}">
                      <a16:colId xmlns:a16="http://schemas.microsoft.com/office/drawing/2014/main" val="20001"/>
                    </a:ext>
                  </a:extLst>
                </a:gridCol>
                <a:gridCol w="3849756">
                  <a:extLst>
                    <a:ext uri="{9D8B030D-6E8A-4147-A177-3AD203B41FA5}">
                      <a16:colId xmlns:a16="http://schemas.microsoft.com/office/drawing/2014/main" val="20002"/>
                    </a:ext>
                  </a:extLst>
                </a:gridCol>
              </a:tblGrid>
              <a:tr h="350584">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Kullanım Alanı</a:t>
                      </a:r>
                      <a:endParaRPr lang="tr-TR" sz="1400" dirty="0">
                        <a:effectLst/>
                        <a:latin typeface="Calibri"/>
                        <a:ea typeface="Calibri"/>
                        <a:cs typeface="Times New Roman"/>
                      </a:endParaRPr>
                    </a:p>
                  </a:txBody>
                  <a:tcPr marL="70771" marR="70771" marT="70771" marB="70771"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Doz</a:t>
                      </a:r>
                      <a:endParaRPr lang="tr-TR" sz="1400" dirty="0">
                        <a:effectLst/>
                        <a:latin typeface="Calibri"/>
                        <a:ea typeface="Calibri"/>
                        <a:cs typeface="Times New Roman"/>
                      </a:endParaRPr>
                    </a:p>
                  </a:txBody>
                  <a:tcPr marL="70771" marR="70771" marT="70771" marB="70771"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dirty="0">
                          <a:solidFill>
                            <a:srgbClr val="FFFFFF"/>
                          </a:solidFill>
                          <a:effectLst/>
                          <a:latin typeface="Arial"/>
                          <a:ea typeface="Times New Roman"/>
                          <a:cs typeface="Times New Roman"/>
                        </a:rPr>
                        <a:t>Kullanım Dönemi</a:t>
                      </a:r>
                      <a:endParaRPr lang="tr-TR" sz="1400" dirty="0">
                        <a:effectLst/>
                        <a:latin typeface="Calibri"/>
                        <a:ea typeface="Calibri"/>
                        <a:cs typeface="Times New Roman"/>
                      </a:endParaRPr>
                    </a:p>
                  </a:txBody>
                  <a:tcPr marL="70771" marR="70771" marT="70771" marB="70771"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2228192">
                <a:tc>
                  <a:txBody>
                    <a:bodyPr/>
                    <a:lstStyle/>
                    <a:p>
                      <a:pPr>
                        <a:lnSpc>
                          <a:spcPct val="107000"/>
                        </a:lnSpc>
                        <a:spcAft>
                          <a:spcPts val="0"/>
                        </a:spcAft>
                      </a:pPr>
                      <a:r>
                        <a:rPr lang="tr-TR" sz="1200" dirty="0">
                          <a:solidFill>
                            <a:srgbClr val="3E3128"/>
                          </a:solidFill>
                          <a:effectLst/>
                          <a:latin typeface="Arial"/>
                          <a:ea typeface="Times New Roman"/>
                          <a:cs typeface="Times New Roman"/>
                        </a:rPr>
                        <a:t>Narenciye</a:t>
                      </a:r>
                      <a:endParaRPr lang="tr-TR" sz="12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Yapraktan 200-250 cc/ 100 </a:t>
                      </a:r>
                      <a:r>
                        <a:rPr lang="tr-TR" sz="1200" dirty="0" err="1">
                          <a:solidFill>
                            <a:srgbClr val="3E3128"/>
                          </a:solidFill>
                          <a:effectLst/>
                          <a:latin typeface="Arial"/>
                          <a:ea typeface="Times New Roman"/>
                          <a:cs typeface="Times New Roman"/>
                        </a:rPr>
                        <a:t>lt</a:t>
                      </a:r>
                      <a:r>
                        <a:rPr lang="tr-TR" sz="1200" dirty="0">
                          <a:solidFill>
                            <a:srgbClr val="3E3128"/>
                          </a:solidFill>
                          <a:effectLst/>
                          <a:latin typeface="Arial"/>
                          <a:ea typeface="Times New Roman"/>
                          <a:cs typeface="Times New Roman"/>
                        </a:rPr>
                        <a:t> su</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Topraktan    30 g/ağaç veya 2-3 kg/da </a:t>
                      </a:r>
                      <a:endParaRPr lang="tr-TR" sz="12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Meyve tutumundan itibaren, meyve normal iriliğine ulaşıncaya kadar uygulama yapılır, yapraktan </a:t>
                      </a:r>
                      <a:r>
                        <a:rPr lang="tr-TR" sz="1200" dirty="0" err="1">
                          <a:solidFill>
                            <a:srgbClr val="3E3128"/>
                          </a:solidFill>
                          <a:effectLst/>
                          <a:latin typeface="Arial"/>
                          <a:ea typeface="Times New Roman"/>
                          <a:cs typeface="Times New Roman"/>
                        </a:rPr>
                        <a:t>holderle</a:t>
                      </a:r>
                      <a:r>
                        <a:rPr lang="tr-TR" sz="1200" dirty="0">
                          <a:solidFill>
                            <a:srgbClr val="3E3128"/>
                          </a:solidFill>
                          <a:effectLst/>
                          <a:latin typeface="Arial"/>
                          <a:ea typeface="Times New Roman"/>
                          <a:cs typeface="Times New Roman"/>
                        </a:rPr>
                        <a:t> verilebildiği gibi yağmurlama suyuna katılarak ta verilebilir.</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Çiçek gözlerinin kabarmaya başladığı dönemde ve hasat döneminden bir ay öncesine kadar 20-25 gün aralıklarla yapılır. Sulama veya damlama sulama suyuna katılarak tatbik edilir. Damlama veya sulama suyuna katılarak kullanılacak ise tavsiye edilen doz en az 10-15lt suda eritildikten sonra kullanılmalıdır.</a:t>
                      </a:r>
                      <a:endParaRPr lang="tr-TR" sz="12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787605">
                <a:tc>
                  <a:txBody>
                    <a:bodyPr/>
                    <a:lstStyle/>
                    <a:p>
                      <a:pPr>
                        <a:lnSpc>
                          <a:spcPct val="107000"/>
                        </a:lnSpc>
                        <a:spcAft>
                          <a:spcPts val="0"/>
                        </a:spcAft>
                      </a:pPr>
                      <a:r>
                        <a:rPr lang="tr-TR" sz="1200" dirty="0">
                          <a:solidFill>
                            <a:srgbClr val="3E3128"/>
                          </a:solidFill>
                          <a:effectLst/>
                          <a:latin typeface="Arial"/>
                          <a:ea typeface="Times New Roman"/>
                          <a:cs typeface="Times New Roman"/>
                        </a:rPr>
                        <a:t>Meyve ağaçları (Elma, armut, kiraz, şeftali, fındık, fıstık, ahududu, nar...)</a:t>
                      </a:r>
                      <a:endParaRPr lang="tr-TR" sz="12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Yapraktan 250 cc/100 </a:t>
                      </a:r>
                      <a:r>
                        <a:rPr lang="tr-TR" sz="1200" dirty="0" err="1">
                          <a:solidFill>
                            <a:srgbClr val="3E3128"/>
                          </a:solidFill>
                          <a:effectLst/>
                          <a:latin typeface="Arial"/>
                          <a:ea typeface="Times New Roman"/>
                          <a:cs typeface="Times New Roman"/>
                        </a:rPr>
                        <a:t>lt</a:t>
                      </a:r>
                      <a:r>
                        <a:rPr lang="tr-TR" sz="1200" dirty="0">
                          <a:solidFill>
                            <a:srgbClr val="3E3128"/>
                          </a:solidFill>
                          <a:effectLst/>
                          <a:latin typeface="Arial"/>
                          <a:ea typeface="Times New Roman"/>
                          <a:cs typeface="Times New Roman"/>
                        </a:rPr>
                        <a:t> su                               </a:t>
                      </a:r>
                      <a:br>
                        <a:rPr lang="tr-TR" sz="1200" dirty="0">
                          <a:solidFill>
                            <a:srgbClr val="3E3128"/>
                          </a:solidFill>
                          <a:effectLst/>
                          <a:latin typeface="Arial"/>
                          <a:ea typeface="Times New Roman"/>
                          <a:cs typeface="Times New Roman"/>
                        </a:rPr>
                      </a:br>
                      <a:r>
                        <a:rPr lang="tr-TR" sz="1200" dirty="0">
                          <a:solidFill>
                            <a:srgbClr val="3E3128"/>
                          </a:solidFill>
                          <a:effectLst/>
                          <a:latin typeface="Arial"/>
                          <a:ea typeface="Times New Roman"/>
                          <a:cs typeface="Times New Roman"/>
                        </a:rPr>
                        <a:t>Topraktan30 g/ağaç veya 1.5 kg/da</a:t>
                      </a:r>
                      <a:endParaRPr lang="tr-TR" sz="12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Tomurcuk ve çiçeklenme döneminde, Meyve teşekkülünde, Meyvelerin büyümelerine devam ettiği mevsim ortasında toprağa tatbik edilir.</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 </a:t>
                      </a:r>
                      <a:endParaRPr lang="tr-TR" sz="12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Tomurcuk ve çiçeklenme döneminde, Meyve teşekkülünde, Meyvelerin büyümelerine devam ettiği mevsim ortasında toprağa tatbik edilir.</a:t>
                      </a:r>
                      <a:endParaRPr lang="tr-TR" sz="12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550915328"/>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7231" y="152399"/>
            <a:ext cx="11007971" cy="715109"/>
          </a:xfrm>
        </p:spPr>
        <p:txBody>
          <a:bodyPr/>
          <a:lstStyle/>
          <a:p>
            <a:pPr lvl="0"/>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r>
              <a:rPr lang="tr-TR" altLang="tr-TR" cap="none" dirty="0">
                <a:latin typeface="Arial" pitchFamily="34" charset="0"/>
                <a:cs typeface="Arial" pitchFamily="34" charset="0"/>
              </a:rPr>
              <a:t/>
            </a:r>
            <a:br>
              <a:rPr lang="tr-TR" altLang="tr-TR" cap="none" dirty="0">
                <a:latin typeface="Arial" pitchFamily="34" charset="0"/>
                <a:cs typeface="Arial" pitchFamily="34" charset="0"/>
              </a:rPr>
            </a:b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4017549788"/>
              </p:ext>
            </p:extLst>
          </p:nvPr>
        </p:nvGraphicFramePr>
        <p:xfrm>
          <a:off x="198783" y="600305"/>
          <a:ext cx="11767929" cy="4509531"/>
        </p:xfrm>
        <a:graphic>
          <a:graphicData uri="http://schemas.openxmlformats.org/drawingml/2006/table">
            <a:tbl>
              <a:tblPr firstRow="1" firstCol="1" bandRow="1"/>
              <a:tblGrid>
                <a:gridCol w="3922643">
                  <a:extLst>
                    <a:ext uri="{9D8B030D-6E8A-4147-A177-3AD203B41FA5}">
                      <a16:colId xmlns:a16="http://schemas.microsoft.com/office/drawing/2014/main" val="20000"/>
                    </a:ext>
                  </a:extLst>
                </a:gridCol>
                <a:gridCol w="3922643">
                  <a:extLst>
                    <a:ext uri="{9D8B030D-6E8A-4147-A177-3AD203B41FA5}">
                      <a16:colId xmlns:a16="http://schemas.microsoft.com/office/drawing/2014/main" val="20001"/>
                    </a:ext>
                  </a:extLst>
                </a:gridCol>
                <a:gridCol w="3922643">
                  <a:extLst>
                    <a:ext uri="{9D8B030D-6E8A-4147-A177-3AD203B41FA5}">
                      <a16:colId xmlns:a16="http://schemas.microsoft.com/office/drawing/2014/main" val="20002"/>
                    </a:ext>
                  </a:extLst>
                </a:gridCol>
              </a:tblGrid>
              <a:tr h="344388">
                <a:tc>
                  <a:txBody>
                    <a:bodyPr/>
                    <a:lstStyle/>
                    <a:p>
                      <a:pPr>
                        <a:lnSpc>
                          <a:spcPct val="107000"/>
                        </a:lnSpc>
                        <a:spcBef>
                          <a:spcPts val="1875"/>
                        </a:spcBef>
                        <a:spcAft>
                          <a:spcPts val="1650"/>
                        </a:spcAft>
                      </a:pPr>
                      <a:r>
                        <a:rPr lang="tr-TR" sz="1400" b="1" dirty="0" smtClean="0">
                          <a:solidFill>
                            <a:srgbClr val="FFFFFF"/>
                          </a:solidFill>
                          <a:effectLst/>
                          <a:latin typeface="Arial"/>
                          <a:ea typeface="Times New Roman"/>
                          <a:cs typeface="Times New Roman"/>
                        </a:rPr>
                        <a:t>Kullanım Alanı</a:t>
                      </a:r>
                      <a:endParaRPr lang="tr-TR" sz="1400" dirty="0">
                        <a:effectLst/>
                        <a:latin typeface="Calibri"/>
                        <a:ea typeface="Calibri"/>
                        <a:cs typeface="Times New Roman"/>
                      </a:endParaRPr>
                    </a:p>
                  </a:txBody>
                  <a:tcPr marL="70771" marR="70771" marT="70771" marB="70771"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smtClean="0">
                          <a:solidFill>
                            <a:srgbClr val="FFFFFF"/>
                          </a:solidFill>
                          <a:effectLst/>
                          <a:latin typeface="Arial"/>
                          <a:ea typeface="Times New Roman"/>
                          <a:cs typeface="Times New Roman"/>
                        </a:rPr>
                        <a:t>Doz</a:t>
                      </a:r>
                      <a:endParaRPr lang="tr-TR" sz="1400" dirty="0">
                        <a:effectLst/>
                        <a:latin typeface="Calibri"/>
                        <a:ea typeface="Calibri"/>
                        <a:cs typeface="Times New Roman"/>
                      </a:endParaRPr>
                    </a:p>
                  </a:txBody>
                  <a:tcPr marL="70771" marR="70771" marT="70771" marB="70771"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smtClean="0">
                          <a:solidFill>
                            <a:srgbClr val="FFFFFF"/>
                          </a:solidFill>
                          <a:effectLst/>
                          <a:latin typeface="Arial"/>
                          <a:ea typeface="Times New Roman"/>
                          <a:cs typeface="Times New Roman"/>
                        </a:rPr>
                        <a:t>Kullanım Dönemi</a:t>
                      </a:r>
                      <a:endParaRPr lang="tr-TR" sz="1400" dirty="0">
                        <a:effectLst/>
                        <a:latin typeface="Calibri"/>
                        <a:ea typeface="Calibri"/>
                        <a:cs typeface="Times New Roman"/>
                      </a:endParaRPr>
                    </a:p>
                  </a:txBody>
                  <a:tcPr marL="70771" marR="70771" marT="70771" marB="70771"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1085947">
                <a:tc>
                  <a:txBody>
                    <a:bodyPr/>
                    <a:lstStyle/>
                    <a:p>
                      <a:pPr>
                        <a:lnSpc>
                          <a:spcPct val="107000"/>
                        </a:lnSpc>
                        <a:spcAft>
                          <a:spcPts val="0"/>
                        </a:spcAft>
                      </a:pPr>
                      <a:r>
                        <a:rPr lang="tr-TR" sz="1400" dirty="0">
                          <a:solidFill>
                            <a:srgbClr val="3E3128"/>
                          </a:solidFill>
                          <a:effectLst/>
                          <a:latin typeface="Arial"/>
                          <a:ea typeface="Times New Roman"/>
                          <a:cs typeface="Times New Roman"/>
                        </a:rPr>
                        <a:t>Çim alanlarında</a:t>
                      </a:r>
                      <a:endParaRPr lang="tr-TR" sz="14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Topraktan 4-6 kg/da        </a:t>
                      </a:r>
                      <a:endParaRPr lang="tr-TR" sz="14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Yetişme dönemi süresince 3 kez</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061503">
                <a:tc>
                  <a:txBody>
                    <a:bodyPr/>
                    <a:lstStyle/>
                    <a:p>
                      <a:pPr>
                        <a:lnSpc>
                          <a:spcPct val="107000"/>
                        </a:lnSpc>
                        <a:spcAft>
                          <a:spcPts val="0"/>
                        </a:spcAft>
                      </a:pPr>
                      <a:r>
                        <a:rPr lang="tr-TR" sz="1400">
                          <a:solidFill>
                            <a:srgbClr val="3E3128"/>
                          </a:solidFill>
                          <a:effectLst/>
                          <a:latin typeface="Arial"/>
                          <a:ea typeface="Times New Roman"/>
                          <a:cs typeface="Times New Roman"/>
                        </a:rPr>
                        <a:t>Bağ</a:t>
                      </a:r>
                      <a:endParaRPr lang="tr-TR" sz="140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Yapraktan 200-250 cc/100 </a:t>
                      </a:r>
                      <a:r>
                        <a:rPr lang="tr-TR" sz="1400" dirty="0" err="1">
                          <a:solidFill>
                            <a:srgbClr val="3E3128"/>
                          </a:solidFill>
                          <a:effectLst/>
                          <a:latin typeface="Arial"/>
                          <a:ea typeface="Times New Roman"/>
                          <a:cs typeface="Times New Roman"/>
                        </a:rPr>
                        <a:t>lt</a:t>
                      </a:r>
                      <a:r>
                        <a:rPr lang="tr-TR" sz="1400" dirty="0">
                          <a:solidFill>
                            <a:srgbClr val="3E3128"/>
                          </a:solidFill>
                          <a:effectLst/>
                          <a:latin typeface="Arial"/>
                          <a:ea typeface="Times New Roman"/>
                          <a:cs typeface="Times New Roman"/>
                        </a:rPr>
                        <a:t> su</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Topraktan 2-3 kg/da    </a:t>
                      </a:r>
                      <a:endParaRPr lang="tr-TR" sz="1400" dirty="0">
                        <a:effectLst/>
                        <a:latin typeface="Calibri"/>
                        <a:ea typeface="Calibri"/>
                        <a:cs typeface="Times New Roman"/>
                      </a:endParaRPr>
                    </a:p>
                  </a:txBody>
                  <a:tcPr marL="114300" marR="114300" marT="114300" marB="114300">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Yaprakların oluşumundan hasat dönemine kadara yapraktan 3 kez 30 gün ara ile yapraktan çiçek öncesi, çiçek sonrası ve meyve fındık büyüklüğünde iken</a:t>
                      </a:r>
                      <a:endParaRPr lang="tr-TR" sz="1400" dirty="0">
                        <a:effectLst/>
                        <a:latin typeface="Calibri"/>
                        <a:ea typeface="Calibri"/>
                        <a:cs typeface="Times New Roman"/>
                      </a:endParaRPr>
                    </a:p>
                    <a:p>
                      <a:pPr>
                        <a:lnSpc>
                          <a:spcPct val="107000"/>
                        </a:lnSpc>
                        <a:spcAft>
                          <a:spcPts val="825"/>
                        </a:spcAft>
                      </a:pPr>
                      <a:r>
                        <a:rPr lang="tr-TR" sz="1400" dirty="0">
                          <a:solidFill>
                            <a:srgbClr val="3E3128"/>
                          </a:solidFill>
                          <a:effectLst/>
                          <a:latin typeface="Arial"/>
                          <a:ea typeface="Times New Roman"/>
                          <a:cs typeface="Times New Roman"/>
                        </a:rPr>
                        <a:t>Yaprakların oluşumundan hasat dönemine kadar topraktan 3 kez 25 gün ara ile yapraktan çiçek öncesi, çiçek sonrası ve meyve fındık büyüklüğünde iken</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97299">
                <a:tc>
                  <a:txBody>
                    <a:bodyPr/>
                    <a:lstStyle/>
                    <a:p>
                      <a:pPr>
                        <a:lnSpc>
                          <a:spcPct val="107000"/>
                        </a:lnSpc>
                        <a:spcAft>
                          <a:spcPts val="0"/>
                        </a:spcAft>
                      </a:pPr>
                      <a:r>
                        <a:rPr lang="tr-TR" sz="1400" dirty="0">
                          <a:solidFill>
                            <a:srgbClr val="3E3128"/>
                          </a:solidFill>
                          <a:effectLst/>
                          <a:latin typeface="Arial"/>
                          <a:ea typeface="Times New Roman"/>
                          <a:cs typeface="Times New Roman"/>
                        </a:rPr>
                        <a:t>Muz</a:t>
                      </a:r>
                      <a:endParaRPr lang="tr-TR" sz="14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Topraktan 1-2 kg/da</a:t>
                      </a:r>
                      <a:endParaRPr lang="tr-TR" sz="1400" dirty="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400" dirty="0">
                          <a:solidFill>
                            <a:srgbClr val="3E3128"/>
                          </a:solidFill>
                          <a:effectLst/>
                          <a:latin typeface="Arial"/>
                          <a:ea typeface="Times New Roman"/>
                          <a:cs typeface="Times New Roman"/>
                        </a:rPr>
                        <a:t>Meyve oluşum döneminden itibaren</a:t>
                      </a:r>
                      <a:endParaRPr lang="tr-TR" sz="14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730458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7566" y="797169"/>
            <a:ext cx="11270974" cy="4490448"/>
          </a:xfrm>
        </p:spPr>
        <p:txBody>
          <a:bodyPr>
            <a:noAutofit/>
          </a:bodyPr>
          <a:lstStyle/>
          <a:p>
            <a:pPr marL="285750" indent="-285750">
              <a:buFont typeface="Wingdings" panose="05000000000000000000" pitchFamily="2" charset="2"/>
              <a:buChar char="v"/>
            </a:pPr>
            <a:r>
              <a:rPr lang="tr-TR" sz="1700" b="0" dirty="0" smtClean="0"/>
              <a:t>Diğer </a:t>
            </a:r>
            <a:r>
              <a:rPr lang="tr-TR" sz="1700" b="0" dirty="0"/>
              <a:t>organik gübrelere oranla oldukça az miktarda </a:t>
            </a:r>
            <a:r>
              <a:rPr lang="tr-TR" sz="1700" b="0" dirty="0" smtClean="0"/>
              <a:t>uygulanır.</a:t>
            </a:r>
          </a:p>
          <a:p>
            <a:pPr marL="285750" indent="-285750">
              <a:buFont typeface="Wingdings" panose="05000000000000000000" pitchFamily="2" charset="2"/>
              <a:buChar char="v"/>
            </a:pPr>
            <a:r>
              <a:rPr lang="tr-TR" sz="1700" b="0" dirty="0" smtClean="0"/>
              <a:t>Kesin </a:t>
            </a:r>
            <a:r>
              <a:rPr lang="tr-TR" sz="1700" b="0" dirty="0"/>
              <a:t>kullanım miktarı ve zamanı yoktur, istenildiği zaman istenildiği kadar kullanılabilir ve etkisini gösterir. </a:t>
            </a:r>
            <a:endParaRPr lang="tr-TR" sz="1700" b="0" dirty="0" smtClean="0"/>
          </a:p>
          <a:p>
            <a:pPr marL="285750" indent="-285750">
              <a:buFont typeface="Wingdings" panose="05000000000000000000" pitchFamily="2" charset="2"/>
              <a:buChar char="v"/>
            </a:pPr>
            <a:r>
              <a:rPr lang="tr-TR" sz="1700" b="0" dirty="0" smtClean="0"/>
              <a:t>Bitkinin </a:t>
            </a:r>
            <a:r>
              <a:rPr lang="tr-TR" sz="1700" b="0" dirty="0"/>
              <a:t>tohum ekiminden ürün vermesine kadar her dönemde uygulanabilir, ürün verimini ve kalitesini artırır</a:t>
            </a:r>
            <a:r>
              <a:rPr lang="tr-TR" sz="1700" b="0" dirty="0" smtClean="0"/>
              <a:t>.</a:t>
            </a:r>
          </a:p>
          <a:p>
            <a:pPr marL="285750" indent="-285750">
              <a:buFont typeface="Wingdings" panose="05000000000000000000" pitchFamily="2" charset="2"/>
              <a:buChar char="v"/>
            </a:pPr>
            <a:r>
              <a:rPr lang="tr-TR" sz="1700" b="0" dirty="0" smtClean="0"/>
              <a:t>Toprağa </a:t>
            </a:r>
            <a:r>
              <a:rPr lang="tr-TR" sz="1700" b="0" dirty="0"/>
              <a:t>dengeli karıştırılması etkisini azami artırır</a:t>
            </a:r>
            <a:r>
              <a:rPr lang="tr-TR" sz="1700" b="0" dirty="0" smtClean="0"/>
              <a:t>.</a:t>
            </a:r>
          </a:p>
          <a:p>
            <a:pPr marL="285750" indent="-285750">
              <a:buFont typeface="Wingdings" panose="05000000000000000000" pitchFamily="2" charset="2"/>
              <a:buChar char="v"/>
            </a:pPr>
            <a:r>
              <a:rPr lang="tr-TR" sz="1700" b="0" dirty="0" smtClean="0"/>
              <a:t>Aşırı </a:t>
            </a:r>
            <a:r>
              <a:rPr lang="tr-TR" sz="1700" b="0" dirty="0"/>
              <a:t>kimyasal gübre ve tarım ilacı kullanımıyla meydana gelen zararlı etkileri ortadan </a:t>
            </a:r>
            <a:r>
              <a:rPr lang="tr-TR" sz="1700" b="0" dirty="0" smtClean="0"/>
              <a:t>kaldırır.</a:t>
            </a:r>
          </a:p>
          <a:p>
            <a:pPr marL="285750" indent="-285750">
              <a:buFont typeface="Wingdings" panose="05000000000000000000" pitchFamily="2" charset="2"/>
              <a:buChar char="v"/>
            </a:pPr>
            <a:r>
              <a:rPr lang="tr-TR" sz="1700" b="0" dirty="0" smtClean="0"/>
              <a:t>Topraktaki </a:t>
            </a:r>
            <a:r>
              <a:rPr lang="tr-TR" sz="1700" b="0" dirty="0"/>
              <a:t>mikro organizmaları daha aktif hale getirir. Toprağın mikrobiyolojik zenginliğini yeniden oluşturur; topraktaki mikro elementleri, </a:t>
            </a:r>
            <a:r>
              <a:rPr lang="tr-TR" sz="1700" b="0" dirty="0" err="1"/>
              <a:t>humatı</a:t>
            </a:r>
            <a:r>
              <a:rPr lang="tr-TR" sz="1700" b="0" dirty="0"/>
              <a:t>, faydalı mikro organizmaları stabilize eder</a:t>
            </a:r>
            <a:r>
              <a:rPr lang="tr-TR" sz="1700" b="0" dirty="0" smtClean="0"/>
              <a:t>.</a:t>
            </a:r>
          </a:p>
          <a:p>
            <a:pPr marL="285750" indent="-285750">
              <a:buFont typeface="Wingdings" panose="05000000000000000000" pitchFamily="2" charset="2"/>
              <a:buChar char="v"/>
            </a:pPr>
            <a:r>
              <a:rPr lang="tr-TR" sz="1700" b="0" dirty="0" smtClean="0"/>
              <a:t> </a:t>
            </a:r>
            <a:r>
              <a:rPr lang="tr-TR" sz="1700" b="0" dirty="0" err="1"/>
              <a:t>Fiziko</a:t>
            </a:r>
            <a:r>
              <a:rPr lang="tr-TR" sz="1700" b="0" dirty="0"/>
              <a:t>-kimyasal özelliğini ve su-hava dengesini iyileştirir; toprak parçacıklarının birbirine kenetlenme gücünü ve gözen ekliliğini artırır</a:t>
            </a:r>
            <a:r>
              <a:rPr lang="tr-TR" sz="1700" b="0" dirty="0" smtClean="0"/>
              <a:t>.</a:t>
            </a:r>
          </a:p>
          <a:p>
            <a:pPr marL="285750" indent="-285750">
              <a:buFont typeface="Wingdings" panose="05000000000000000000" pitchFamily="2" charset="2"/>
              <a:buChar char="v"/>
            </a:pPr>
            <a:r>
              <a:rPr lang="tr-TR" sz="1700" b="0" dirty="0" smtClean="0"/>
              <a:t>İçindeki </a:t>
            </a:r>
            <a:r>
              <a:rPr lang="tr-TR" sz="1700" b="0" dirty="0"/>
              <a:t>organik maddelerin ayrışması esnasında ortaya çıkan karbon dioksit, bitkinin yaşamını sürdürebilmesi için ek bir karbon dioksit kaynağı oluşturur</a:t>
            </a:r>
            <a:r>
              <a:rPr lang="tr-TR" sz="1700" b="0" dirty="0" smtClean="0"/>
              <a:t>.</a:t>
            </a:r>
          </a:p>
          <a:p>
            <a:pPr marL="285750" indent="-285750">
              <a:buFont typeface="Wingdings" panose="05000000000000000000" pitchFamily="2" charset="2"/>
              <a:buChar char="v"/>
            </a:pPr>
            <a:r>
              <a:rPr lang="tr-TR" sz="1700" b="0" dirty="0" smtClean="0"/>
              <a:t>Yeraltı </a:t>
            </a:r>
            <a:r>
              <a:rPr lang="tr-TR" sz="1700" b="0" dirty="0"/>
              <a:t>ve yerüstü su kaynaklarını, atmosferi ve toprağı kirletmesi kesinlikle mümkün değildir</a:t>
            </a:r>
            <a:r>
              <a:rPr lang="tr-TR" sz="1700" b="0" dirty="0" smtClean="0"/>
              <a:t>.</a:t>
            </a:r>
          </a:p>
          <a:p>
            <a:pPr marL="0" indent="0"/>
            <a:r>
              <a:rPr lang="tr-TR" sz="1700" b="0" dirty="0"/>
              <a:t/>
            </a:r>
            <a:br>
              <a:rPr lang="tr-TR" sz="1700" b="0" dirty="0"/>
            </a:br>
            <a:r>
              <a:rPr lang="tr-TR" sz="1700" b="0" dirty="0"/>
              <a:t/>
            </a:r>
            <a:br>
              <a:rPr lang="tr-TR" sz="1700" b="0" dirty="0"/>
            </a:br>
            <a:r>
              <a:rPr lang="tr-TR" sz="1700" b="0" dirty="0"/>
              <a:t/>
            </a:r>
            <a:br>
              <a:rPr lang="tr-TR" sz="1700" b="0" dirty="0"/>
            </a:br>
            <a:endParaRPr lang="tr-TR" sz="1700" b="0" dirty="0"/>
          </a:p>
        </p:txBody>
      </p:sp>
      <p:sp>
        <p:nvSpPr>
          <p:cNvPr id="2" name="Başlık 1"/>
          <p:cNvSpPr>
            <a:spLocks noGrp="1"/>
          </p:cNvSpPr>
          <p:nvPr>
            <p:ph type="title"/>
          </p:nvPr>
        </p:nvSpPr>
        <p:spPr>
          <a:xfrm>
            <a:off x="679938" y="1"/>
            <a:ext cx="10829576" cy="656492"/>
          </a:xfrm>
        </p:spPr>
        <p:txBody>
          <a:bodyPr/>
          <a:lstStyle/>
          <a:p>
            <a:r>
              <a:rPr lang="tr-TR" b="1" dirty="0">
                <a:solidFill>
                  <a:srgbClr val="FF0000"/>
                </a:solidFill>
              </a:rPr>
              <a:t>BOLWORM ORGANİK GÜBRELERİN ÖZELLİKLERİ</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p:cNvPicPr/>
          <p:nvPr/>
        </p:nvPicPr>
        <p:blipFill>
          <a:blip r:embed="rId3"/>
          <a:stretch>
            <a:fillRect/>
          </a:stretch>
        </p:blipFill>
        <p:spPr>
          <a:xfrm>
            <a:off x="6818244" y="5486400"/>
            <a:ext cx="1371600" cy="934277"/>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spTree>
    <p:extLst>
      <p:ext uri="{BB962C8B-B14F-4D97-AF65-F5344CB8AC3E}">
        <p14:creationId xmlns:p14="http://schemas.microsoft.com/office/powerpoint/2010/main" val="378492285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98174" y="357809"/>
            <a:ext cx="10767391" cy="278293"/>
          </a:xfrm>
        </p:spPr>
        <p:txBody>
          <a:bodyPr/>
          <a:lstStyle/>
          <a:p>
            <a:pPr lvl="0"/>
            <a:r>
              <a:rPr lang="tr-TR" altLang="tr-TR" sz="2200" cap="none" dirty="0">
                <a:solidFill>
                  <a:srgbClr val="3E3128"/>
                </a:solidFill>
                <a:latin typeface="Arial" pitchFamily="34" charset="0"/>
                <a:ea typeface="Times New Roman" pitchFamily="18" charset="0"/>
                <a:cs typeface="Arial" pitchFamily="34" charset="0"/>
              </a:rPr>
              <a:t>Kullanım Dozajları ve Kullanım Alanı</a:t>
            </a:r>
            <a:r>
              <a:rPr lang="tr-TR" altLang="tr-TR" sz="2200" cap="none" dirty="0">
                <a:solidFill>
                  <a:srgbClr val="3E3128"/>
                </a:solidFill>
                <a:latin typeface="Calibri"/>
                <a:ea typeface="Times New Roman" pitchFamily="18" charset="0"/>
                <a:cs typeface="Arial" pitchFamily="34" charset="0"/>
              </a:rPr>
              <a:t> </a:t>
            </a:r>
            <a:r>
              <a:rPr lang="tr-TR" altLang="tr-TR" sz="2200" i="1" cap="none" dirty="0">
                <a:solidFill>
                  <a:srgbClr val="3E3128"/>
                </a:solidFill>
                <a:latin typeface="Arial" pitchFamily="34" charset="0"/>
                <a:ea typeface="Times New Roman" pitchFamily="18" charset="0"/>
                <a:cs typeface="Arial" pitchFamily="34" charset="0"/>
              </a:rPr>
              <a:t>(Topraktan ve Yapraktan Uygulama)</a:t>
            </a:r>
            <a:r>
              <a:rPr lang="tr-TR" altLang="tr-TR" sz="2200" cap="none" dirty="0" smtClean="0">
                <a:solidFill>
                  <a:srgbClr val="3E3128"/>
                </a:solidFill>
                <a:ea typeface="Times New Roman" pitchFamily="18" charset="0"/>
                <a:cs typeface="Arial" pitchFamily="34" charset="0"/>
              </a:rPr>
              <a:t>ı</a:t>
            </a:r>
            <a:r>
              <a:rPr lang="tr-TR" altLang="tr-TR" cap="none" dirty="0">
                <a:latin typeface="Arial" pitchFamily="34" charset="0"/>
                <a:cs typeface="Arial" pitchFamily="34" charset="0"/>
              </a:rPr>
              <a:t/>
            </a:r>
            <a:br>
              <a:rPr lang="tr-TR" altLang="tr-TR" cap="none" dirty="0">
                <a:latin typeface="Arial" pitchFamily="34" charset="0"/>
                <a:cs typeface="Arial" pitchFamily="34" charset="0"/>
              </a:rPr>
            </a:br>
            <a:endParaRPr lang="tr-TR" dirty="0"/>
          </a:p>
        </p:txBody>
      </p:sp>
      <p:graphicFrame>
        <p:nvGraphicFramePr>
          <p:cNvPr id="3" name="Tablo 2"/>
          <p:cNvGraphicFramePr>
            <a:graphicFrameLocks noGrp="1"/>
          </p:cNvGraphicFramePr>
          <p:nvPr>
            <p:extLst>
              <p:ext uri="{D42A27DB-BD31-4B8C-83A1-F6EECF244321}">
                <p14:modId xmlns:p14="http://schemas.microsoft.com/office/powerpoint/2010/main" val="744060579"/>
              </p:ext>
            </p:extLst>
          </p:nvPr>
        </p:nvGraphicFramePr>
        <p:xfrm>
          <a:off x="337931" y="642941"/>
          <a:ext cx="11549268" cy="4408168"/>
        </p:xfrm>
        <a:graphic>
          <a:graphicData uri="http://schemas.openxmlformats.org/drawingml/2006/table">
            <a:tbl>
              <a:tblPr firstRow="1" firstCol="1" bandRow="1"/>
              <a:tblGrid>
                <a:gridCol w="3849756">
                  <a:extLst>
                    <a:ext uri="{9D8B030D-6E8A-4147-A177-3AD203B41FA5}">
                      <a16:colId xmlns:a16="http://schemas.microsoft.com/office/drawing/2014/main" val="20000"/>
                    </a:ext>
                  </a:extLst>
                </a:gridCol>
                <a:gridCol w="3849756">
                  <a:extLst>
                    <a:ext uri="{9D8B030D-6E8A-4147-A177-3AD203B41FA5}">
                      <a16:colId xmlns:a16="http://schemas.microsoft.com/office/drawing/2014/main" val="20001"/>
                    </a:ext>
                  </a:extLst>
                </a:gridCol>
                <a:gridCol w="3849756">
                  <a:extLst>
                    <a:ext uri="{9D8B030D-6E8A-4147-A177-3AD203B41FA5}">
                      <a16:colId xmlns:a16="http://schemas.microsoft.com/office/drawing/2014/main" val="20002"/>
                    </a:ext>
                  </a:extLst>
                </a:gridCol>
              </a:tblGrid>
              <a:tr h="347917">
                <a:tc>
                  <a:txBody>
                    <a:bodyPr/>
                    <a:lstStyle/>
                    <a:p>
                      <a:pPr>
                        <a:lnSpc>
                          <a:spcPct val="107000"/>
                        </a:lnSpc>
                        <a:spcBef>
                          <a:spcPts val="1875"/>
                        </a:spcBef>
                        <a:spcAft>
                          <a:spcPts val="1650"/>
                        </a:spcAft>
                      </a:pPr>
                      <a:r>
                        <a:rPr lang="tr-TR" sz="1400" b="1" dirty="0" smtClean="0">
                          <a:solidFill>
                            <a:srgbClr val="FFFFFF"/>
                          </a:solidFill>
                          <a:effectLst/>
                          <a:latin typeface="Arial"/>
                          <a:ea typeface="Times New Roman"/>
                          <a:cs typeface="Times New Roman"/>
                        </a:rPr>
                        <a:t>Kullanım Alanı</a:t>
                      </a:r>
                      <a:endParaRPr lang="tr-TR" sz="1400" dirty="0">
                        <a:effectLst/>
                        <a:latin typeface="Calibri"/>
                        <a:ea typeface="Calibri"/>
                        <a:cs typeface="Times New Roman"/>
                      </a:endParaRPr>
                    </a:p>
                  </a:txBody>
                  <a:tcPr marL="70771" marR="70771" marT="70771" marB="70771" anchor="b">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smtClean="0">
                          <a:solidFill>
                            <a:srgbClr val="FFFFFF"/>
                          </a:solidFill>
                          <a:effectLst/>
                          <a:latin typeface="Arial"/>
                          <a:ea typeface="Times New Roman"/>
                          <a:cs typeface="Times New Roman"/>
                        </a:rPr>
                        <a:t>Doz</a:t>
                      </a:r>
                      <a:endParaRPr lang="tr-TR" sz="1400" dirty="0">
                        <a:effectLst/>
                        <a:latin typeface="Calibri"/>
                        <a:ea typeface="Calibri"/>
                        <a:cs typeface="Times New Roman"/>
                      </a:endParaRPr>
                    </a:p>
                  </a:txBody>
                  <a:tcPr marL="70771" marR="70771" marT="70771" marB="70771" anchor="b">
                    <a:lnL>
                      <a:noFill/>
                    </a:lnL>
                    <a:lnR>
                      <a:noFill/>
                    </a:lnR>
                    <a:lnT>
                      <a:noFill/>
                    </a:lnT>
                    <a:lnB w="12700" cap="flat" cmpd="sng" algn="ctr">
                      <a:solidFill>
                        <a:srgbClr val="D6D900"/>
                      </a:solidFill>
                      <a:prstDash val="solid"/>
                      <a:round/>
                      <a:headEnd type="none" w="med" len="med"/>
                      <a:tailEnd type="none" w="med" len="med"/>
                    </a:lnB>
                    <a:solidFill>
                      <a:srgbClr val="D6D900"/>
                    </a:solidFill>
                  </a:tcPr>
                </a:tc>
                <a:tc>
                  <a:txBody>
                    <a:bodyPr/>
                    <a:lstStyle/>
                    <a:p>
                      <a:pPr>
                        <a:lnSpc>
                          <a:spcPct val="107000"/>
                        </a:lnSpc>
                        <a:spcBef>
                          <a:spcPts val="1875"/>
                        </a:spcBef>
                        <a:spcAft>
                          <a:spcPts val="1650"/>
                        </a:spcAft>
                      </a:pPr>
                      <a:r>
                        <a:rPr lang="tr-TR" sz="1400" b="1" smtClean="0">
                          <a:solidFill>
                            <a:srgbClr val="FFFFFF"/>
                          </a:solidFill>
                          <a:effectLst/>
                          <a:latin typeface="Arial"/>
                          <a:ea typeface="Times New Roman"/>
                          <a:cs typeface="Times New Roman"/>
                        </a:rPr>
                        <a:t>Kullanım Dönemi</a:t>
                      </a:r>
                      <a:endParaRPr lang="tr-TR" sz="1400" dirty="0">
                        <a:effectLst/>
                        <a:latin typeface="Calibri"/>
                        <a:ea typeface="Calibri"/>
                        <a:cs typeface="Times New Roman"/>
                      </a:endParaRPr>
                    </a:p>
                  </a:txBody>
                  <a:tcPr marL="70771" marR="70771" marT="70771" marB="70771" anchor="b">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D6D900"/>
                    </a:solidFill>
                  </a:tcPr>
                </a:tc>
                <a:extLst>
                  <a:ext uri="{0D108BD9-81ED-4DB2-BD59-A6C34878D82A}">
                    <a16:rowId xmlns:a16="http://schemas.microsoft.com/office/drawing/2014/main" val="10000"/>
                  </a:ext>
                </a:extLst>
              </a:tr>
              <a:tr h="2211237">
                <a:tc>
                  <a:txBody>
                    <a:bodyPr/>
                    <a:lstStyle/>
                    <a:p>
                      <a:pPr>
                        <a:lnSpc>
                          <a:spcPct val="107000"/>
                        </a:lnSpc>
                        <a:spcAft>
                          <a:spcPts val="0"/>
                        </a:spcAft>
                      </a:pPr>
                      <a:r>
                        <a:rPr lang="tr-TR" sz="1200" dirty="0">
                          <a:solidFill>
                            <a:srgbClr val="3E3128"/>
                          </a:solidFill>
                          <a:effectLst/>
                          <a:latin typeface="Arial"/>
                          <a:ea typeface="Times New Roman"/>
                          <a:cs typeface="Times New Roman"/>
                        </a:rPr>
                        <a:t>Tarla Bitkileri</a:t>
                      </a:r>
                      <a:endParaRPr lang="tr-TR" sz="11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Yapraktan 200-250 cc/100 </a:t>
                      </a:r>
                      <a:r>
                        <a:rPr lang="tr-TR" sz="1200" dirty="0" err="1">
                          <a:solidFill>
                            <a:srgbClr val="3E3128"/>
                          </a:solidFill>
                          <a:effectLst/>
                          <a:latin typeface="Arial"/>
                          <a:ea typeface="Times New Roman"/>
                          <a:cs typeface="Times New Roman"/>
                        </a:rPr>
                        <a:t>lt</a:t>
                      </a:r>
                      <a:r>
                        <a:rPr lang="tr-TR" sz="1200" dirty="0">
                          <a:solidFill>
                            <a:srgbClr val="3E3128"/>
                          </a:solidFill>
                          <a:effectLst/>
                          <a:latin typeface="Arial"/>
                          <a:ea typeface="Times New Roman"/>
                          <a:cs typeface="Times New Roman"/>
                        </a:rPr>
                        <a:t> su                           </a:t>
                      </a:r>
                      <a:br>
                        <a:rPr lang="tr-TR" sz="1200" dirty="0">
                          <a:solidFill>
                            <a:srgbClr val="3E3128"/>
                          </a:solidFill>
                          <a:effectLst/>
                          <a:latin typeface="Arial"/>
                          <a:ea typeface="Times New Roman"/>
                          <a:cs typeface="Times New Roman"/>
                        </a:rPr>
                      </a:br>
                      <a:r>
                        <a:rPr lang="tr-TR" sz="1200" dirty="0">
                          <a:solidFill>
                            <a:srgbClr val="3E3128"/>
                          </a:solidFill>
                          <a:effectLst/>
                          <a:latin typeface="Arial"/>
                          <a:ea typeface="Times New Roman"/>
                          <a:cs typeface="Times New Roman"/>
                        </a:rPr>
                        <a:t>Topraktan 6-8 kg/da</a:t>
                      </a:r>
                      <a:endParaRPr lang="tr-TR" sz="1100" dirty="0">
                        <a:effectLst/>
                        <a:latin typeface="Calibri"/>
                        <a:ea typeface="Calibri"/>
                        <a:cs typeface="Times New Roman"/>
                      </a:endParaRPr>
                    </a:p>
                  </a:txBody>
                  <a:tcPr marL="114300" marR="114300" marT="114300" marB="114300">
                    <a:lnL>
                      <a:noFill/>
                    </a:lnL>
                    <a:lnR>
                      <a:noFill/>
                    </a:lnR>
                    <a:lnT w="12700" cap="flat" cmpd="sng" algn="ctr">
                      <a:solidFill>
                        <a:srgbClr val="D6D900"/>
                      </a:solidFill>
                      <a:prstDash val="solid"/>
                      <a:round/>
                      <a:headEnd type="none" w="med" len="med"/>
                      <a:tailEnd type="none" w="med" len="med"/>
                    </a:lnT>
                    <a:lnB>
                      <a:noFill/>
                    </a:lnB>
                    <a:solidFill>
                      <a:srgbClr val="FFFFFF"/>
                    </a:solidFill>
                  </a:tcPr>
                </a:tc>
                <a:tc>
                  <a:txBody>
                    <a:bodyPr/>
                    <a:lstStyle/>
                    <a:p>
                      <a:pPr>
                        <a:lnSpc>
                          <a:spcPct val="107000"/>
                        </a:lnSpc>
                        <a:spcAft>
                          <a:spcPts val="825"/>
                        </a:spcAft>
                      </a:pPr>
                      <a:r>
                        <a:rPr lang="tr-TR" sz="1200">
                          <a:solidFill>
                            <a:srgbClr val="3E3128"/>
                          </a:solidFill>
                          <a:effectLst/>
                          <a:latin typeface="Arial"/>
                          <a:ea typeface="Times New Roman"/>
                          <a:cs typeface="Times New Roman"/>
                        </a:rPr>
                        <a:t>Yabancı ot ilaçları ile birlikte 2 uygulama</a:t>
                      </a:r>
                      <a:endParaRPr lang="tr-TR" sz="1100">
                        <a:effectLst/>
                        <a:latin typeface="Calibri"/>
                        <a:ea typeface="Calibri"/>
                        <a:cs typeface="Times New Roman"/>
                      </a:endParaRPr>
                    </a:p>
                    <a:p>
                      <a:pPr>
                        <a:lnSpc>
                          <a:spcPct val="107000"/>
                        </a:lnSpc>
                        <a:spcAft>
                          <a:spcPts val="825"/>
                        </a:spcAft>
                      </a:pPr>
                      <a:r>
                        <a:rPr lang="tr-TR" sz="1200">
                          <a:solidFill>
                            <a:srgbClr val="3E3128"/>
                          </a:solidFill>
                          <a:effectLst/>
                          <a:latin typeface="Arial"/>
                          <a:ea typeface="Times New Roman"/>
                          <a:cs typeface="Times New Roman"/>
                        </a:rPr>
                        <a:t> </a:t>
                      </a:r>
                      <a:endParaRPr lang="tr-TR" sz="1100">
                        <a:effectLst/>
                        <a:latin typeface="Calibri"/>
                        <a:ea typeface="Calibri"/>
                        <a:cs typeface="Times New Roman"/>
                      </a:endParaRPr>
                    </a:p>
                    <a:p>
                      <a:pPr>
                        <a:lnSpc>
                          <a:spcPct val="107000"/>
                        </a:lnSpc>
                        <a:spcAft>
                          <a:spcPts val="825"/>
                        </a:spcAft>
                      </a:pPr>
                      <a:r>
                        <a:rPr lang="tr-TR" sz="1200">
                          <a:solidFill>
                            <a:srgbClr val="3E3128"/>
                          </a:solidFill>
                          <a:effectLst/>
                          <a:latin typeface="Arial"/>
                          <a:ea typeface="Times New Roman"/>
                          <a:cs typeface="Times New Roman"/>
                        </a:rPr>
                        <a:t>Her sulama suyu ile birlikte (1 ton/da) büyüme dönemi boyunca 3 kez</a:t>
                      </a:r>
                      <a:endParaRPr lang="tr-TR" sz="110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w="12700" cap="flat" cmpd="sng" algn="ctr">
                      <a:solidFill>
                        <a:srgbClr val="D6D9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27106">
                <a:tc>
                  <a:txBody>
                    <a:bodyPr/>
                    <a:lstStyle/>
                    <a:p>
                      <a:pPr>
                        <a:lnSpc>
                          <a:spcPct val="107000"/>
                        </a:lnSpc>
                        <a:spcAft>
                          <a:spcPts val="0"/>
                        </a:spcAft>
                      </a:pPr>
                      <a:r>
                        <a:rPr lang="tr-TR" sz="1200" dirty="0">
                          <a:solidFill>
                            <a:srgbClr val="3E3128"/>
                          </a:solidFill>
                          <a:effectLst/>
                          <a:latin typeface="Arial"/>
                          <a:ea typeface="Times New Roman"/>
                          <a:cs typeface="Times New Roman"/>
                        </a:rPr>
                        <a:t>Çiçekler, karpuz, kavun, kabak</a:t>
                      </a:r>
                      <a:endParaRPr lang="tr-TR" sz="1100" dirty="0">
                        <a:effectLst/>
                        <a:latin typeface="Calibri"/>
                        <a:ea typeface="Calibri"/>
                        <a:cs typeface="Times New Roman"/>
                      </a:endParaRPr>
                    </a:p>
                  </a:txBody>
                  <a:tcPr marL="114300" marR="114300" marT="114300" marB="114300">
                    <a:lnL w="12700" cap="flat" cmpd="sng" algn="ctr">
                      <a:solidFill>
                        <a:srgbClr val="D6D900"/>
                      </a:solidFill>
                      <a:prstDash val="solid"/>
                      <a:round/>
                      <a:headEnd type="none" w="med" len="med"/>
                      <a:tailEnd type="none" w="med" len="med"/>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a:solidFill>
                            <a:srgbClr val="3E3128"/>
                          </a:solidFill>
                          <a:effectLst/>
                          <a:latin typeface="Arial"/>
                          <a:ea typeface="Times New Roman"/>
                          <a:cs typeface="Times New Roman"/>
                        </a:rPr>
                        <a:t>Yapraktan 125-175 cc/100 lt su</a:t>
                      </a:r>
                      <a:endParaRPr lang="tr-TR" sz="1100">
                        <a:effectLst/>
                        <a:latin typeface="Calibri"/>
                        <a:ea typeface="Calibri"/>
                        <a:cs typeface="Times New Roman"/>
                      </a:endParaRPr>
                    </a:p>
                    <a:p>
                      <a:pPr>
                        <a:lnSpc>
                          <a:spcPct val="107000"/>
                        </a:lnSpc>
                        <a:spcAft>
                          <a:spcPts val="825"/>
                        </a:spcAft>
                      </a:pPr>
                      <a:r>
                        <a:rPr lang="tr-TR" sz="1200">
                          <a:solidFill>
                            <a:srgbClr val="3E3128"/>
                          </a:solidFill>
                          <a:effectLst/>
                          <a:latin typeface="Arial"/>
                          <a:ea typeface="Times New Roman"/>
                          <a:cs typeface="Times New Roman"/>
                        </a:rPr>
                        <a:t>Topraktan 8-10 kg/da</a:t>
                      </a:r>
                      <a:endParaRPr lang="tr-TR" sz="1100">
                        <a:effectLst/>
                        <a:latin typeface="Calibri"/>
                        <a:ea typeface="Calibri"/>
                        <a:cs typeface="Times New Roman"/>
                      </a:endParaRPr>
                    </a:p>
                  </a:txBody>
                  <a:tcPr marL="114300" marR="114300" marT="114300" marB="114300">
                    <a:lnL>
                      <a:noFill/>
                    </a:lnL>
                    <a:lnR>
                      <a:noFill/>
                    </a:lnR>
                    <a:lnT>
                      <a:noFill/>
                    </a:lnT>
                    <a:lnB w="12700" cap="flat" cmpd="sng" algn="ctr">
                      <a:solidFill>
                        <a:srgbClr val="D6D900"/>
                      </a:solidFill>
                      <a:prstDash val="solid"/>
                      <a:round/>
                      <a:headEnd type="none" w="med" len="med"/>
                      <a:tailEnd type="none" w="med" len="med"/>
                    </a:lnB>
                    <a:solidFill>
                      <a:srgbClr val="FFFFFF"/>
                    </a:solidFill>
                  </a:tcPr>
                </a:tc>
                <a:tc>
                  <a:txBody>
                    <a:bodyPr/>
                    <a:lstStyle/>
                    <a:p>
                      <a:pPr>
                        <a:lnSpc>
                          <a:spcPct val="107000"/>
                        </a:lnSpc>
                        <a:spcAft>
                          <a:spcPts val="825"/>
                        </a:spcAft>
                      </a:pPr>
                      <a:r>
                        <a:rPr lang="tr-TR" sz="1200" dirty="0">
                          <a:solidFill>
                            <a:srgbClr val="3E3128"/>
                          </a:solidFill>
                          <a:effectLst/>
                          <a:latin typeface="Arial"/>
                          <a:ea typeface="Times New Roman"/>
                          <a:cs typeface="Times New Roman"/>
                        </a:rPr>
                        <a:t>Yetişme döneminden hasat dönemine kadar bitkinin her devresinde 3 – 5 kez yapraktan uygulanır</a:t>
                      </a:r>
                      <a:endParaRPr lang="tr-TR" sz="1100" dirty="0">
                        <a:effectLst/>
                        <a:latin typeface="Calibri"/>
                        <a:ea typeface="Calibri"/>
                        <a:cs typeface="Times New Roman"/>
                      </a:endParaRPr>
                    </a:p>
                    <a:p>
                      <a:pPr>
                        <a:lnSpc>
                          <a:spcPct val="107000"/>
                        </a:lnSpc>
                        <a:spcAft>
                          <a:spcPts val="825"/>
                        </a:spcAft>
                      </a:pPr>
                      <a:r>
                        <a:rPr lang="tr-TR" sz="1200" dirty="0">
                          <a:solidFill>
                            <a:srgbClr val="3E3128"/>
                          </a:solidFill>
                          <a:effectLst/>
                          <a:latin typeface="Arial"/>
                          <a:ea typeface="Times New Roman"/>
                          <a:cs typeface="Times New Roman"/>
                        </a:rPr>
                        <a:t>Yetişme dönemi boyunca 15 gün aralıklarla Topraktan damla sulama ile 3 kez (fide, tomurcuk ve çiçek devresinde)</a:t>
                      </a:r>
                      <a:endParaRPr lang="tr-TR" sz="1100" dirty="0">
                        <a:effectLst/>
                        <a:latin typeface="Calibri"/>
                        <a:ea typeface="Calibri"/>
                        <a:cs typeface="Times New Roman"/>
                      </a:endParaRPr>
                    </a:p>
                  </a:txBody>
                  <a:tcPr marL="114300" marR="114300" marT="114300" marB="114300">
                    <a:lnL>
                      <a:noFill/>
                    </a:lnL>
                    <a:lnR w="12700" cap="flat" cmpd="sng" algn="ctr">
                      <a:solidFill>
                        <a:srgbClr val="D6D900"/>
                      </a:solidFill>
                      <a:prstDash val="solid"/>
                      <a:round/>
                      <a:headEnd type="none" w="med" len="med"/>
                      <a:tailEnd type="none" w="med" len="med"/>
                    </a:lnR>
                    <a:lnT>
                      <a:noFill/>
                    </a:lnT>
                    <a:lnB w="12700" cap="flat" cmpd="sng" algn="ctr">
                      <a:solidFill>
                        <a:srgbClr val="D6D9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37965729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384450"/>
            <a:ext cx="8495873" cy="1676400"/>
          </a:xfrm>
          <a:prstGeom prst="rect">
            <a:avLst/>
          </a:prstGeom>
        </p:spPr>
      </p:pic>
      <p:sp>
        <p:nvSpPr>
          <p:cNvPr id="5" name="Alt Başlık 2"/>
          <p:cNvSpPr txBox="1">
            <a:spLocks/>
          </p:cNvSpPr>
          <p:nvPr/>
        </p:nvSpPr>
        <p:spPr>
          <a:xfrm>
            <a:off x="1637732" y="5660362"/>
            <a:ext cx="8352429" cy="535722"/>
          </a:xfrm>
          <a:prstGeom prst="rect">
            <a:avLst/>
          </a:prstGeom>
          <a:solidFill>
            <a:schemeClr val="accent6">
              <a:lumMod val="75000"/>
            </a:schemeClr>
          </a:solidFill>
          <a:ln>
            <a:solidFill>
              <a:schemeClr val="bg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3200" b="1" dirty="0" smtClean="0">
                <a:solidFill>
                  <a:prstClr val="white"/>
                </a:solidFill>
              </a:rPr>
              <a:t>20 LT</a:t>
            </a:r>
          </a:p>
        </p:txBody>
      </p:sp>
      <p:pic>
        <p:nvPicPr>
          <p:cNvPr id="8" name="Resim 7"/>
          <p:cNvPicPr/>
          <p:nvPr/>
        </p:nvPicPr>
        <p:blipFill>
          <a:blip r:embed="rId3"/>
          <a:stretch>
            <a:fillRect/>
          </a:stretch>
        </p:blipFill>
        <p:spPr>
          <a:xfrm>
            <a:off x="1892987" y="4892082"/>
            <a:ext cx="790575" cy="485775"/>
          </a:xfrm>
          <a:prstGeom prst="rect">
            <a:avLst/>
          </a:prstGeom>
        </p:spPr>
      </p:pic>
      <p:pic>
        <p:nvPicPr>
          <p:cNvPr id="9" name="Resim 8"/>
          <p:cNvPicPr/>
          <p:nvPr/>
        </p:nvPicPr>
        <p:blipFill>
          <a:blip r:embed="rId4"/>
          <a:stretch>
            <a:fillRect/>
          </a:stretch>
        </p:blipFill>
        <p:spPr>
          <a:xfrm>
            <a:off x="3012210" y="4892082"/>
            <a:ext cx="733425" cy="573290"/>
          </a:xfrm>
          <a:prstGeom prst="rect">
            <a:avLst/>
          </a:prstGeom>
        </p:spPr>
      </p:pic>
      <p:pic>
        <p:nvPicPr>
          <p:cNvPr id="10" name="Resim 9"/>
          <p:cNvPicPr/>
          <p:nvPr/>
        </p:nvPicPr>
        <p:blipFill>
          <a:blip r:embed="rId5"/>
          <a:stretch>
            <a:fillRect/>
          </a:stretch>
        </p:blipFill>
        <p:spPr>
          <a:xfrm>
            <a:off x="3930555" y="4892081"/>
            <a:ext cx="600502" cy="485775"/>
          </a:xfrm>
          <a:prstGeom prst="rect">
            <a:avLst/>
          </a:prstGeom>
        </p:spPr>
      </p:pic>
      <p:sp>
        <p:nvSpPr>
          <p:cNvPr id="11" name="Akış Çizelgesi: Sonlandırıcı 10"/>
          <p:cNvSpPr/>
          <p:nvPr/>
        </p:nvSpPr>
        <p:spPr>
          <a:xfrm>
            <a:off x="5172501" y="784937"/>
            <a:ext cx="4543639" cy="866441"/>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tr-TR" b="1" dirty="0">
                <a:solidFill>
                  <a:prstClr val="white"/>
                </a:solidFill>
              </a:rPr>
              <a:t>AZOT</a:t>
            </a:r>
          </a:p>
          <a:p>
            <a:pPr algn="ctr" defTabSz="914400"/>
            <a:r>
              <a:rPr lang="tr-TR" b="1" dirty="0">
                <a:solidFill>
                  <a:prstClr val="white"/>
                </a:solidFill>
              </a:rPr>
              <a:t>N</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04787"/>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04786"/>
            <a:ext cx="12191999" cy="70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4649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p:cNvSpPr>
            <a:spLocks noGrp="1"/>
          </p:cNvSpPr>
          <p:nvPr>
            <p:ph type="title"/>
          </p:nvPr>
        </p:nvSpPr>
        <p:spPr>
          <a:xfrm>
            <a:off x="234463" y="-363415"/>
            <a:ext cx="11758246" cy="5392615"/>
          </a:xfrm>
        </p:spPr>
        <p:txBody>
          <a:bodyPr/>
          <a:lstStyle/>
          <a:p>
            <a:r>
              <a:rPr lang="tr-TR" sz="1800" b="1" u="sng" dirty="0">
                <a:solidFill>
                  <a:srgbClr val="85DE42"/>
                </a:solidFill>
              </a:rPr>
              <a:t>BOLWORM </a:t>
            </a:r>
            <a:r>
              <a:rPr lang="tr-TR" sz="1800" b="1" u="sng" dirty="0" smtClean="0">
                <a:solidFill>
                  <a:srgbClr val="85DE42"/>
                </a:solidFill>
              </a:rPr>
              <a:t>MİCRO</a:t>
            </a:r>
            <a:r>
              <a:rPr lang="tr-TR" sz="1800" b="1" dirty="0"/>
              <a:t/>
            </a:r>
            <a:br>
              <a:rPr lang="tr-TR" sz="1800" b="1" dirty="0"/>
            </a:br>
            <a:r>
              <a:rPr lang="tr-TR" sz="1800" dirty="0"/>
              <a:t> </a:t>
            </a:r>
            <a:br>
              <a:rPr lang="tr-TR" sz="1800" dirty="0"/>
            </a:br>
            <a:r>
              <a:rPr lang="tr-TR" sz="1800" dirty="0" smtClean="0"/>
              <a:t>SIVI ORGANOMİNERAL GÜBRE</a:t>
            </a:r>
            <a:r>
              <a:rPr lang="tr-TR" sz="1800" dirty="0"/>
              <a:t/>
            </a:r>
            <a:br>
              <a:rPr lang="tr-TR" sz="1800" dirty="0"/>
            </a:br>
            <a:r>
              <a:rPr lang="tr-TR" sz="1800" dirty="0"/>
              <a:t/>
            </a:r>
            <a:br>
              <a:rPr lang="tr-TR" sz="1800" dirty="0"/>
            </a:br>
            <a:r>
              <a:rPr lang="tr-TR" sz="1800" b="1" dirty="0" smtClean="0">
                <a:solidFill>
                  <a:srgbClr val="FF0000"/>
                </a:solidFill>
              </a:rPr>
              <a:t>ÜRÜN ÖZELLİKLERİ</a:t>
            </a:r>
            <a:r>
              <a:rPr lang="tr-TR" sz="1800" b="1" dirty="0">
                <a:solidFill>
                  <a:srgbClr val="FF0000"/>
                </a:solidFill>
              </a:rPr>
              <a:t/>
            </a:r>
            <a:br>
              <a:rPr lang="tr-TR" sz="1800" b="1" dirty="0">
                <a:solidFill>
                  <a:srgbClr val="FF0000"/>
                </a:solidFill>
              </a:rPr>
            </a:br>
            <a:r>
              <a:rPr lang="tr-TR" sz="1800" b="1" dirty="0" smtClean="0">
                <a:solidFill>
                  <a:srgbClr val="FF0000"/>
                </a:solidFill>
              </a:rPr>
              <a:t/>
            </a:r>
            <a:br>
              <a:rPr lang="tr-TR" sz="1800" b="1" dirty="0" smtClean="0">
                <a:solidFill>
                  <a:srgbClr val="FF0000"/>
                </a:solidFill>
              </a:rPr>
            </a:br>
            <a:r>
              <a:rPr lang="tr-TR" sz="1600" b="1" cap="none" dirty="0" smtClean="0">
                <a:solidFill>
                  <a:srgbClr val="85DE42"/>
                </a:solidFill>
              </a:rPr>
              <a:t>BOLWORM Micro,</a:t>
            </a:r>
            <a:r>
              <a:rPr lang="tr-TR" sz="1600" b="1" cap="none" dirty="0" smtClean="0"/>
              <a:t> </a:t>
            </a:r>
            <a:r>
              <a:rPr lang="tr-TR" sz="1600" cap="none" dirty="0" err="1" smtClean="0"/>
              <a:t>micro</a:t>
            </a:r>
            <a:r>
              <a:rPr lang="tr-TR" sz="1600" cap="none" dirty="0" smtClean="0"/>
              <a:t> besin elementlerini bünyesinde </a:t>
            </a:r>
            <a:r>
              <a:rPr lang="tr-TR" sz="1600" cap="none" dirty="0" err="1" smtClean="0"/>
              <a:t>şelatlı</a:t>
            </a:r>
            <a:r>
              <a:rPr lang="tr-TR" sz="1600" cap="none" dirty="0" smtClean="0"/>
              <a:t> formlarını bulunduran gübredir. Bu elementler bitki bünyesinde az miktarlarda bulunmalarına rağmen bitkilerde tohum ve meyve tutumu, çiçeklenme, </a:t>
            </a:r>
            <a:r>
              <a:rPr lang="tr-TR" sz="1600" cap="none" dirty="0" err="1" smtClean="0"/>
              <a:t>enzimatik</a:t>
            </a:r>
            <a:r>
              <a:rPr lang="tr-TR" sz="1600" cap="none" dirty="0" smtClean="0"/>
              <a:t> tepkimeler </a:t>
            </a:r>
            <a:r>
              <a:rPr lang="tr-TR" sz="1600" cap="none" dirty="0" err="1" smtClean="0"/>
              <a:t>gübü</a:t>
            </a:r>
            <a:r>
              <a:rPr lang="tr-TR" sz="1600" cap="none" dirty="0" smtClean="0"/>
              <a:t> fizyolojik ve biyokimyasal süreçlerde önemli görevler üstlenirler. Toprakta yetersiz ve dengesiz düzeyde bulunmaları halinde etkileri belirgin şekilde hissedilir. Bununla birlikte topraktaki </a:t>
            </a:r>
            <a:r>
              <a:rPr lang="tr-TR" sz="1600" cap="none" dirty="0" err="1" smtClean="0"/>
              <a:t>yarayışlarıı</a:t>
            </a:r>
            <a:r>
              <a:rPr lang="tr-TR" sz="1600" cap="none" dirty="0" smtClean="0"/>
              <a:t> ve itki </a:t>
            </a:r>
            <a:r>
              <a:rPr lang="tr-TR" sz="1600" cap="none" dirty="0" err="1" smtClean="0"/>
              <a:t>üyesideki</a:t>
            </a:r>
            <a:r>
              <a:rPr lang="tr-TR" sz="1600" cap="none" dirty="0" smtClean="0"/>
              <a:t> u işlevlerini etkileyen birçok faktör vardır. </a:t>
            </a:r>
            <a:br>
              <a:rPr lang="tr-TR" sz="1600" cap="none" dirty="0" smtClean="0"/>
            </a:br>
            <a:r>
              <a:rPr lang="tr-TR" sz="1600" b="1" cap="none" dirty="0" smtClean="0">
                <a:solidFill>
                  <a:srgbClr val="85DE42"/>
                </a:solidFill>
              </a:rPr>
              <a:t>BOLWORM Micro</a:t>
            </a:r>
            <a:r>
              <a:rPr lang="tr-TR" sz="1600" cap="none" dirty="0" smtClean="0"/>
              <a:t> yüksek kireç içeriği ve yüksek </a:t>
            </a:r>
            <a:r>
              <a:rPr lang="tr-TR" sz="1600" cap="none" dirty="0" err="1" smtClean="0"/>
              <a:t>Ph</a:t>
            </a:r>
            <a:r>
              <a:rPr lang="tr-TR" sz="1600" cap="none" dirty="0" smtClean="0"/>
              <a:t> değerine sahip topraklarda görülme riski yüksek olan iz element noksanlıklarını gidererek verim azalışlarının önüne geçer. Toprak uygulamaları oldukça başarılı olmasına rağmen  toprakta çok yüksek kireç içeriğine sahip topraklara toprak ve yaprak uygulamalarından iyi sonuç alınır. Bitki büyüme dönemi boyunca herhangi bir dönemde fark edilmesi durumunda yapraktan uygulanması daha etkili olduğu tespit edilmiştir. Tek yıllık bitkilerde özellikle serada yetiştirilen sebzelerde bu etki çok süratli giderilmektedir.</a:t>
            </a:r>
            <a:br>
              <a:rPr lang="tr-TR" sz="1600" cap="none" dirty="0" smtClean="0"/>
            </a:br>
            <a:r>
              <a:rPr lang="tr-TR" sz="1600" cap="none" dirty="0"/>
              <a:t/>
            </a:r>
            <a:br>
              <a:rPr lang="tr-TR" sz="1600" cap="none" dirty="0"/>
            </a:br>
            <a:r>
              <a:rPr lang="tr-TR" sz="1800" cap="none" dirty="0" smtClean="0"/>
              <a:t>	</a:t>
            </a:r>
            <a:endParaRPr lang="tr-TR" sz="1800"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p:cNvPicPr/>
          <p:nvPr/>
        </p:nvPicPr>
        <p:blipFill>
          <a:blip r:embed="rId5"/>
          <a:stretch>
            <a:fillRect/>
          </a:stretch>
        </p:blipFill>
        <p:spPr>
          <a:xfrm>
            <a:off x="8100646" y="3962400"/>
            <a:ext cx="3763107" cy="1113691"/>
          </a:xfrm>
          <a:prstGeom prst="rect">
            <a:avLst/>
          </a:prstGeom>
        </p:spPr>
      </p:pic>
      <p:pic>
        <p:nvPicPr>
          <p:cNvPr id="8" name="Resim 7"/>
          <p:cNvPicPr>
            <a:picLocks noChangeAspect="1"/>
          </p:cNvPicPr>
          <p:nvPr/>
        </p:nvPicPr>
        <p:blipFill>
          <a:blip r:embed="rId6"/>
          <a:stretch>
            <a:fillRect/>
          </a:stretch>
        </p:blipFill>
        <p:spPr>
          <a:xfrm>
            <a:off x="4869703" y="5461948"/>
            <a:ext cx="1323975" cy="958727"/>
          </a:xfrm>
          <a:prstGeom prst="rect">
            <a:avLst/>
          </a:prstGeom>
        </p:spPr>
      </p:pic>
      <p:pic>
        <p:nvPicPr>
          <p:cNvPr id="14" name="Resi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240173123"/>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5" name="Resim 4"/>
          <p:cNvPicPr/>
          <p:nvPr/>
        </p:nvPicPr>
        <p:blipFill>
          <a:blip r:embed="rId2"/>
          <a:stretch>
            <a:fillRect/>
          </a:stretch>
        </p:blipFill>
        <p:spPr>
          <a:xfrm>
            <a:off x="128954" y="0"/>
            <a:ext cx="11043138" cy="506437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pic>
        <p:nvPicPr>
          <p:cNvPr id="11" name="Resim 10"/>
          <p:cNvPicPr>
            <a:picLocks noChangeAspect="1"/>
          </p:cNvPicPr>
          <p:nvPr/>
        </p:nvPicPr>
        <p:blipFill>
          <a:blip r:embed="rId7"/>
          <a:stretch>
            <a:fillRect/>
          </a:stretch>
        </p:blipFill>
        <p:spPr>
          <a:xfrm>
            <a:off x="4869703" y="5461948"/>
            <a:ext cx="1323975" cy="958727"/>
          </a:xfrm>
          <a:prstGeom prst="rect">
            <a:avLst/>
          </a:prstGeom>
        </p:spPr>
      </p:pic>
    </p:spTree>
    <p:extLst>
      <p:ext uri="{BB962C8B-B14F-4D97-AF65-F5344CB8AC3E}">
        <p14:creationId xmlns:p14="http://schemas.microsoft.com/office/powerpoint/2010/main" val="2087054224"/>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384450"/>
            <a:ext cx="8495873" cy="1676400"/>
          </a:xfrm>
          <a:prstGeom prst="rect">
            <a:avLst/>
          </a:prstGeom>
        </p:spPr>
      </p:pic>
      <p:sp>
        <p:nvSpPr>
          <p:cNvPr id="5" name="Alt Başlık 2"/>
          <p:cNvSpPr txBox="1">
            <a:spLocks/>
          </p:cNvSpPr>
          <p:nvPr/>
        </p:nvSpPr>
        <p:spPr>
          <a:xfrm>
            <a:off x="1637732" y="5660362"/>
            <a:ext cx="8352429" cy="535722"/>
          </a:xfrm>
          <a:prstGeom prst="rect">
            <a:avLst/>
          </a:prstGeom>
          <a:solidFill>
            <a:schemeClr val="accent6">
              <a:lumMod val="75000"/>
            </a:schemeClr>
          </a:solidFill>
          <a:ln>
            <a:solidFill>
              <a:schemeClr val="bg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3200" b="1" dirty="0" smtClean="0">
                <a:solidFill>
                  <a:prstClr val="white"/>
                </a:solidFill>
              </a:rPr>
              <a:t>20 LT</a:t>
            </a:r>
          </a:p>
        </p:txBody>
      </p:sp>
      <p:pic>
        <p:nvPicPr>
          <p:cNvPr id="8" name="Resim 7"/>
          <p:cNvPicPr/>
          <p:nvPr/>
        </p:nvPicPr>
        <p:blipFill>
          <a:blip r:embed="rId3"/>
          <a:stretch>
            <a:fillRect/>
          </a:stretch>
        </p:blipFill>
        <p:spPr>
          <a:xfrm>
            <a:off x="1892987" y="4892082"/>
            <a:ext cx="790575" cy="485775"/>
          </a:xfrm>
          <a:prstGeom prst="rect">
            <a:avLst/>
          </a:prstGeom>
        </p:spPr>
      </p:pic>
      <p:pic>
        <p:nvPicPr>
          <p:cNvPr id="9" name="Resim 8"/>
          <p:cNvPicPr/>
          <p:nvPr/>
        </p:nvPicPr>
        <p:blipFill>
          <a:blip r:embed="rId4"/>
          <a:stretch>
            <a:fillRect/>
          </a:stretch>
        </p:blipFill>
        <p:spPr>
          <a:xfrm>
            <a:off x="3012210" y="4892082"/>
            <a:ext cx="733425" cy="573290"/>
          </a:xfrm>
          <a:prstGeom prst="rect">
            <a:avLst/>
          </a:prstGeom>
        </p:spPr>
      </p:pic>
      <p:pic>
        <p:nvPicPr>
          <p:cNvPr id="10" name="Resim 9"/>
          <p:cNvPicPr/>
          <p:nvPr/>
        </p:nvPicPr>
        <p:blipFill>
          <a:blip r:embed="rId5"/>
          <a:stretch>
            <a:fillRect/>
          </a:stretch>
        </p:blipFill>
        <p:spPr>
          <a:xfrm>
            <a:off x="3930555" y="4892081"/>
            <a:ext cx="600502" cy="485775"/>
          </a:xfrm>
          <a:prstGeom prst="rect">
            <a:avLst/>
          </a:prstGeom>
        </p:spPr>
      </p:pic>
      <p:sp>
        <p:nvSpPr>
          <p:cNvPr id="11" name="Akış Çizelgesi: Sonlandırıcı 10"/>
          <p:cNvSpPr/>
          <p:nvPr/>
        </p:nvSpPr>
        <p:spPr>
          <a:xfrm>
            <a:off x="5172501" y="784937"/>
            <a:ext cx="4543639" cy="866441"/>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tr-TR" b="1" dirty="0" smtClean="0">
              <a:solidFill>
                <a:prstClr val="white"/>
              </a:solidFill>
            </a:endParaRPr>
          </a:p>
          <a:p>
            <a:pPr algn="ctr" defTabSz="914400"/>
            <a:r>
              <a:rPr lang="tr-TR" b="1" dirty="0">
                <a:solidFill>
                  <a:prstClr val="white"/>
                </a:solidFill>
              </a:rPr>
              <a:t>MİCRO </a:t>
            </a:r>
          </a:p>
          <a:p>
            <a:pPr algn="ctr" defTabSz="914400"/>
            <a:r>
              <a:rPr lang="tr-TR" b="1" dirty="0">
                <a:solidFill>
                  <a:prstClr val="white"/>
                </a:solidFill>
              </a:rPr>
              <a:t>Bor &amp; Demir &amp; Mangan &amp; Çinko</a:t>
            </a:r>
          </a:p>
          <a:p>
            <a:pPr algn="ctr" defTabSz="914400"/>
            <a:r>
              <a:rPr lang="tr-TR" b="1" dirty="0">
                <a:solidFill>
                  <a:prstClr val="white"/>
                </a:solidFill>
              </a:rPr>
              <a:t>B-FE-MN-ZN</a:t>
            </a:r>
          </a:p>
          <a:p>
            <a:pPr algn="ctr" defTabSz="914400"/>
            <a:endParaRPr lang="tr-TR" b="1" dirty="0">
              <a:solidFill>
                <a:prstClr val="white"/>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121919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8977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844061"/>
            <a:ext cx="10726615" cy="5767754"/>
          </a:xfrm>
        </p:spPr>
        <p:txBody>
          <a:bodyPr/>
          <a:lstStyle/>
          <a:p>
            <a:r>
              <a:rPr lang="tr-TR" sz="1600" b="1" u="sng" dirty="0">
                <a:solidFill>
                  <a:srgbClr val="85DE42"/>
                </a:solidFill>
              </a:rPr>
              <a:t>BOLWORM </a:t>
            </a:r>
            <a:r>
              <a:rPr lang="tr-TR" sz="1600" b="1" u="sng" dirty="0" smtClean="0">
                <a:solidFill>
                  <a:srgbClr val="85DE42"/>
                </a:solidFill>
              </a:rPr>
              <a:t>CA</a:t>
            </a:r>
            <a:r>
              <a:rPr lang="tr-TR" sz="1600" b="1" dirty="0"/>
              <a:t/>
            </a:r>
            <a:br>
              <a:rPr lang="tr-TR" sz="1600" b="1" dirty="0"/>
            </a:br>
            <a:r>
              <a:rPr lang="tr-TR" sz="1600" dirty="0"/>
              <a:t> </a:t>
            </a:r>
            <a:br>
              <a:rPr lang="tr-TR" sz="1600" dirty="0"/>
            </a:br>
            <a:r>
              <a:rPr lang="tr-TR" sz="1600" dirty="0"/>
              <a:t>SIVI ORGANOMİNERAL GÜBRE</a:t>
            </a:r>
            <a:br>
              <a:rPr lang="tr-TR" sz="1600" dirty="0"/>
            </a:br>
            <a:r>
              <a:rPr lang="tr-TR" sz="1600" dirty="0"/>
              <a:t/>
            </a:r>
            <a:br>
              <a:rPr lang="tr-TR" sz="1600" dirty="0"/>
            </a:br>
            <a:r>
              <a:rPr lang="tr-TR" sz="1600" b="1" dirty="0">
                <a:solidFill>
                  <a:srgbClr val="FF0000"/>
                </a:solidFill>
              </a:rPr>
              <a:t>ÜRÜN ÖZELLİKLERİ</a:t>
            </a:r>
            <a:br>
              <a:rPr lang="tr-TR" sz="1600" b="1" dirty="0">
                <a:solidFill>
                  <a:srgbClr val="FF0000"/>
                </a:solidFill>
              </a:rPr>
            </a:br>
            <a:r>
              <a:rPr lang="tr-TR" sz="1600" b="1" dirty="0">
                <a:solidFill>
                  <a:srgbClr val="FF0000"/>
                </a:solidFill>
              </a:rPr>
              <a:t/>
            </a:r>
            <a:br>
              <a:rPr lang="tr-TR" sz="1600" b="1" dirty="0">
                <a:solidFill>
                  <a:srgbClr val="FF0000"/>
                </a:solidFill>
              </a:rPr>
            </a:br>
            <a:r>
              <a:rPr lang="tr-TR" sz="1600" b="1" cap="none" dirty="0">
                <a:solidFill>
                  <a:srgbClr val="85DE42"/>
                </a:solidFill>
              </a:rPr>
              <a:t>BOLWORM </a:t>
            </a:r>
            <a:r>
              <a:rPr lang="tr-TR" sz="1600" b="1" cap="none" dirty="0" smtClean="0">
                <a:solidFill>
                  <a:srgbClr val="85DE42"/>
                </a:solidFill>
              </a:rPr>
              <a:t>CA, </a:t>
            </a:r>
            <a:r>
              <a:rPr lang="tr-TR" sz="1400" cap="none" dirty="0" smtClean="0"/>
              <a:t>kalsiyum içeren bir gübre olup, hücre duvarlarının önemli bir parçası olan hücre duvarının yapısını, uzamasını ve bölünmesini, hücrelerin </a:t>
            </a:r>
            <a:r>
              <a:rPr lang="tr-TR" sz="1400" cap="none" dirty="0" err="1" smtClean="0"/>
              <a:t>pH</a:t>
            </a:r>
            <a:r>
              <a:rPr lang="tr-TR" sz="1400" cap="none" dirty="0" smtClean="0"/>
              <a:t> değerini, yapısal bütünlüğünü ve hücre zar geçirgenliğini etkileyen önemli bir bitki besin elementidir. Genç dokuların (yaprak, sap ve kökler) düzgün ve sağlıklı gelişimini, renklerin ise daha iyi oluşmasını sağlar. Sebzelerden domates başta olmak üzere </a:t>
            </a:r>
            <a:r>
              <a:rPr lang="tr-TR" sz="1400" cap="none" dirty="0" err="1" smtClean="0"/>
              <a:t>pekçok</a:t>
            </a:r>
            <a:r>
              <a:rPr lang="tr-TR" sz="1400" cap="none" dirty="0" smtClean="0"/>
              <a:t> meyvede kalsiyum noksanlığından kaynaklanan çatlamaların, şekil bozukluklarının, lekelerin dirençsizliğinin ve nihai aşamada verim kaybının önlenmesi için oldukça önemli bir gübredir. Yaprak uygulamaları toprak uygulamalarına oranla daha etkili olmaktadır.</a:t>
            </a:r>
            <a:br>
              <a:rPr lang="tr-TR" sz="1400" cap="none" dirty="0" smtClean="0"/>
            </a:br>
            <a:r>
              <a:rPr lang="tr-TR" sz="1400" cap="none" dirty="0"/>
              <a:t/>
            </a:r>
            <a:br>
              <a:rPr lang="tr-TR" sz="1400" cap="none" dirty="0"/>
            </a:br>
            <a:endParaRPr lang="tr-TR" sz="1400" dirty="0"/>
          </a:p>
        </p:txBody>
      </p:sp>
      <p:pic>
        <p:nvPicPr>
          <p:cNvPr id="5" name="Resim 4"/>
          <p:cNvPicPr/>
          <p:nvPr/>
        </p:nvPicPr>
        <p:blipFill>
          <a:blip r:embed="rId2"/>
          <a:stretch>
            <a:fillRect/>
          </a:stretch>
        </p:blipFill>
        <p:spPr>
          <a:xfrm>
            <a:off x="7408985" y="3329354"/>
            <a:ext cx="4208584" cy="1535723"/>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6"/>
          <a:stretch>
            <a:fillRect/>
          </a:stretch>
        </p:blipFill>
        <p:spPr>
          <a:xfrm>
            <a:off x="4869703" y="5461948"/>
            <a:ext cx="1323975" cy="958727"/>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3755553816"/>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2723" y="0"/>
            <a:ext cx="10726615" cy="5005755"/>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128954" y="1"/>
            <a:ext cx="11254154" cy="5005754"/>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54158816"/>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51692" y="0"/>
            <a:ext cx="10726615" cy="5099538"/>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114" y="5492025"/>
            <a:ext cx="12858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75139"/>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12191999" cy="723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12191997" cy="723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134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52401" y="-715108"/>
            <a:ext cx="11934092" cy="5638801"/>
          </a:xfrm>
        </p:spPr>
        <p:txBody>
          <a:bodyPr/>
          <a:lstStyle/>
          <a:p>
            <a:r>
              <a:rPr lang="tr-TR" sz="1600" b="1" u="sng" dirty="0">
                <a:solidFill>
                  <a:srgbClr val="85DE42"/>
                </a:solidFill>
              </a:rPr>
              <a:t>BOLWORM </a:t>
            </a:r>
            <a:r>
              <a:rPr lang="tr-TR" sz="1600" b="1" u="sng" dirty="0" smtClean="0">
                <a:solidFill>
                  <a:srgbClr val="85DE42"/>
                </a:solidFill>
              </a:rPr>
              <a:t>BOR </a:t>
            </a:r>
            <a:r>
              <a:rPr lang="tr-TR" sz="1600" b="1" dirty="0"/>
              <a:t/>
            </a:r>
            <a:br>
              <a:rPr lang="tr-TR" sz="1600" b="1" dirty="0"/>
            </a:br>
            <a:r>
              <a:rPr lang="tr-TR" sz="1600" dirty="0"/>
              <a:t> </a:t>
            </a:r>
            <a:br>
              <a:rPr lang="tr-TR" sz="1600" dirty="0"/>
            </a:br>
            <a:r>
              <a:rPr lang="tr-TR" sz="1600" dirty="0"/>
              <a:t>SIVI ORGANOMİNERAL GÜBRE</a:t>
            </a:r>
            <a:br>
              <a:rPr lang="tr-TR" sz="1600" dirty="0"/>
            </a:br>
            <a:r>
              <a:rPr lang="tr-TR" sz="1600" dirty="0"/>
              <a:t/>
            </a:r>
            <a:br>
              <a:rPr lang="tr-TR" sz="1600" dirty="0"/>
            </a:br>
            <a:r>
              <a:rPr lang="tr-TR" sz="1600" b="1" dirty="0">
                <a:solidFill>
                  <a:srgbClr val="FF0000"/>
                </a:solidFill>
              </a:rPr>
              <a:t>ÜRÜN ÖZELLİKLERİ</a:t>
            </a:r>
            <a:br>
              <a:rPr lang="tr-TR" sz="1600" b="1" dirty="0">
                <a:solidFill>
                  <a:srgbClr val="FF0000"/>
                </a:solidFill>
              </a:rPr>
            </a:br>
            <a:r>
              <a:rPr lang="tr-TR" sz="1600" b="1" dirty="0">
                <a:solidFill>
                  <a:srgbClr val="FF0000"/>
                </a:solidFill>
              </a:rPr>
              <a:t/>
            </a:r>
            <a:br>
              <a:rPr lang="tr-TR" sz="1600" b="1" dirty="0">
                <a:solidFill>
                  <a:srgbClr val="FF0000"/>
                </a:solidFill>
              </a:rPr>
            </a:br>
            <a:r>
              <a:rPr lang="tr-TR" sz="1600" b="1" cap="none" dirty="0">
                <a:solidFill>
                  <a:srgbClr val="85DE42"/>
                </a:solidFill>
              </a:rPr>
              <a:t>BOLWORM </a:t>
            </a:r>
            <a:r>
              <a:rPr lang="tr-TR" sz="1600" b="1" cap="none" dirty="0" smtClean="0">
                <a:solidFill>
                  <a:srgbClr val="85DE42"/>
                </a:solidFill>
              </a:rPr>
              <a:t>B, </a:t>
            </a:r>
            <a:r>
              <a:rPr lang="tr-TR" sz="1600" cap="none" dirty="0" smtClean="0"/>
              <a:t>bor besinlerin ve suyun bitkiye büyüme sırasında taşınmasına yardımcı olur, büyüme gelişme, ürün verme ve çekirdek oluşturma evrelerinde önemli rol oynar. Bu ürün bitkilerin </a:t>
            </a:r>
            <a:r>
              <a:rPr lang="tr-TR" sz="1600" cap="none" dirty="0" err="1" smtClean="0"/>
              <a:t>generatif</a:t>
            </a:r>
            <a:r>
              <a:rPr lang="tr-TR" sz="1600" cap="none" dirty="0" smtClean="0"/>
              <a:t> (üremeye ilişkin) gelişiminde, </a:t>
            </a:r>
            <a:r>
              <a:rPr lang="tr-TR" sz="1600" cap="none" dirty="0" err="1" smtClean="0"/>
              <a:t>vejetatif</a:t>
            </a:r>
            <a:r>
              <a:rPr lang="tr-TR" sz="1600" cap="none" dirty="0" smtClean="0"/>
              <a:t> (bitkisel) gelişimine kıyasla daha çok rol oynar. Bitki bünyesinde hareketsiz olup bitkilerin ihtiyaç duyduğu değer çok düşüktür. Bor noksanlığı, belirtileri bitkide önce genç yaprak, organ ve büyüme noktalarında görülür. Bitkilerin kök uzaması yavaşlar ve durur, boğum araları kısalır, genç yapraklar büzülüp kıvrılır, biçimleri bozulur yüzeylerinde kabarık ve çukurlar oluşur. Tomurcuk, çiçek ve meyve oluşumu azalır veya tamamen durur. Ayrıca bor noksanlığı sonucu bitkilerin üzerinde oluşan soğuk ve tuz stresi de bitkisel üretimde belirgin verim kaybına neden olur. </a:t>
            </a:r>
            <a:r>
              <a:rPr lang="tr-TR" sz="1600" b="1" cap="none" dirty="0" smtClean="0">
                <a:solidFill>
                  <a:srgbClr val="85DE42"/>
                </a:solidFill>
              </a:rPr>
              <a:t>BOLWORM B,  </a:t>
            </a:r>
            <a:r>
              <a:rPr lang="tr-TR" sz="1600" cap="none" dirty="0" smtClean="0"/>
              <a:t>bitki ve toprak özelliklerine göre topraktan ve yapraktan doğru zaman ve dozlarda kullanılırsa, tek yıllık ve çok yıllık bitkilerde bor noksanlığı ve sıcaklık değişimine bağlı bu olumsuzlukların süratle giderilmesini  sağlar.</a:t>
            </a:r>
            <a:r>
              <a:rPr lang="tr-TR" sz="1400" cap="none" dirty="0"/>
              <a:t/>
            </a:r>
            <a:br>
              <a:rPr lang="tr-TR" sz="1400" cap="none" dirty="0"/>
            </a:br>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7889630" y="3598985"/>
            <a:ext cx="3845169" cy="1266092"/>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84592470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1"/>
            <a:ext cx="10726615" cy="4923693"/>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374995" y="-1"/>
            <a:ext cx="11125201" cy="5064369"/>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71476271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6492" y="-1"/>
            <a:ext cx="11131317" cy="926123"/>
          </a:xfrm>
        </p:spPr>
        <p:txBody>
          <a:bodyPr/>
          <a:lstStyle/>
          <a:p>
            <a:r>
              <a:rPr lang="tr-TR" b="1" dirty="0">
                <a:solidFill>
                  <a:srgbClr val="FF0000"/>
                </a:solidFill>
              </a:rPr>
              <a:t>BOLWORM ORGANİK GÜBRELERİN ÖZELLİKLERİ</a:t>
            </a:r>
          </a:p>
        </p:txBody>
      </p:sp>
      <p:sp>
        <p:nvSpPr>
          <p:cNvPr id="3" name="İçerik Yer Tutucusu 2"/>
          <p:cNvSpPr>
            <a:spLocks noGrp="1"/>
          </p:cNvSpPr>
          <p:nvPr>
            <p:ph idx="1"/>
          </p:nvPr>
        </p:nvSpPr>
        <p:spPr>
          <a:xfrm>
            <a:off x="397566" y="973015"/>
            <a:ext cx="11270974" cy="4314602"/>
          </a:xfrm>
        </p:spPr>
        <p:txBody>
          <a:bodyPr>
            <a:noAutofit/>
          </a:bodyPr>
          <a:lstStyle/>
          <a:p>
            <a:pPr marL="285750" indent="-285750">
              <a:buFont typeface="Wingdings" panose="05000000000000000000" pitchFamily="2" charset="2"/>
              <a:buChar char="v"/>
            </a:pPr>
            <a:r>
              <a:rPr lang="tr-TR" sz="1700" b="0" dirty="0"/>
              <a:t>Bitkiyi besleyici madde rezervini ve toprağın doğal verimliliğini </a:t>
            </a:r>
            <a:r>
              <a:rPr lang="tr-TR" sz="1700" b="0" dirty="0" smtClean="0"/>
              <a:t>artırır.</a:t>
            </a:r>
          </a:p>
          <a:p>
            <a:pPr marL="285750" indent="-285750">
              <a:buFont typeface="Wingdings" panose="05000000000000000000" pitchFamily="2" charset="2"/>
              <a:buChar char="v"/>
            </a:pPr>
            <a:r>
              <a:rPr lang="tr-TR" sz="1700" b="0" dirty="0" smtClean="0"/>
              <a:t>Temel </a:t>
            </a:r>
            <a:r>
              <a:rPr lang="tr-TR" sz="1700" b="0" dirty="0"/>
              <a:t>vitaminler, aminoasitler, enzimler, hormonlar ve büyüme uyarıcılarıyla tam bir dengeli beslenme </a:t>
            </a:r>
            <a:r>
              <a:rPr lang="tr-TR" sz="1700" b="0" dirty="0" smtClean="0"/>
              <a:t>sağlar.</a:t>
            </a:r>
          </a:p>
          <a:p>
            <a:pPr marL="285750" indent="-285750">
              <a:buFont typeface="Wingdings" panose="05000000000000000000" pitchFamily="2" charset="2"/>
              <a:buChar char="v"/>
            </a:pPr>
            <a:r>
              <a:rPr lang="tr-TR" sz="1700" b="0" dirty="0" smtClean="0"/>
              <a:t>Hastalıklı </a:t>
            </a:r>
            <a:r>
              <a:rPr lang="tr-TR" sz="1700" b="0" dirty="0"/>
              <a:t>bitkileri hızla iyileştirir. Zararlı maddelerin, hastalık yapan organizmaların hasar verdiği hücreleri hızla kurtarıp eski hale getirir.</a:t>
            </a:r>
          </a:p>
          <a:p>
            <a:pPr marL="285750" indent="-285750">
              <a:buFont typeface="Wingdings" panose="05000000000000000000" pitchFamily="2" charset="2"/>
              <a:buChar char="v"/>
            </a:pPr>
            <a:r>
              <a:rPr lang="tr-TR" sz="1700" b="0" dirty="0" smtClean="0"/>
              <a:t>Ürünlerin </a:t>
            </a:r>
            <a:r>
              <a:rPr lang="tr-TR" sz="1700" b="0" dirty="0"/>
              <a:t>içindeki nitrat miktarı, diğer gübrelerle üretilen ürünlerden birkaç kat daha düşüktür</a:t>
            </a:r>
            <a:r>
              <a:rPr lang="tr-TR" sz="1700" b="0" dirty="0" smtClean="0"/>
              <a:t>.</a:t>
            </a:r>
          </a:p>
          <a:p>
            <a:pPr marL="285750" indent="-285750">
              <a:buFont typeface="Wingdings" panose="05000000000000000000" pitchFamily="2" charset="2"/>
              <a:buChar char="v"/>
            </a:pPr>
            <a:r>
              <a:rPr lang="tr-TR" sz="1700" b="0" dirty="0" smtClean="0"/>
              <a:t>Raf </a:t>
            </a:r>
            <a:r>
              <a:rPr lang="tr-TR" sz="1700" b="0" dirty="0"/>
              <a:t>ömründe belirgin bir artış sağlar</a:t>
            </a:r>
            <a:r>
              <a:rPr lang="tr-TR" sz="1700" b="0" dirty="0" smtClean="0"/>
              <a:t>.</a:t>
            </a:r>
          </a:p>
          <a:p>
            <a:pPr marL="285750" indent="-285750">
              <a:buFont typeface="Wingdings" panose="05000000000000000000" pitchFamily="2" charset="2"/>
              <a:buChar char="v"/>
            </a:pPr>
            <a:r>
              <a:rPr lang="tr-TR" sz="1700" b="0" dirty="0" smtClean="0"/>
              <a:t>İçindeki </a:t>
            </a:r>
            <a:r>
              <a:rPr lang="tr-TR" sz="1700" b="0" dirty="0"/>
              <a:t>insan sağlığı için çok gerekli olan, vitaminler, şekerler ve diğer </a:t>
            </a:r>
            <a:r>
              <a:rPr lang="tr-TR" sz="1700" b="0" dirty="0" err="1"/>
              <a:t>biyoaktif</a:t>
            </a:r>
            <a:r>
              <a:rPr lang="tr-TR" sz="1700" b="0" dirty="0"/>
              <a:t> maddelerin miktarını </a:t>
            </a:r>
            <a:r>
              <a:rPr lang="tr-TR" sz="1700" b="0" dirty="0" smtClean="0"/>
              <a:t>artırır.</a:t>
            </a:r>
          </a:p>
          <a:p>
            <a:pPr marL="285750" indent="-285750">
              <a:buFont typeface="Wingdings" panose="05000000000000000000" pitchFamily="2" charset="2"/>
              <a:buChar char="v"/>
            </a:pPr>
            <a:r>
              <a:rPr lang="tr-TR" sz="1700" b="0" dirty="0" smtClean="0"/>
              <a:t>İnsan </a:t>
            </a:r>
            <a:r>
              <a:rPr lang="tr-TR" sz="1700" b="0" dirty="0"/>
              <a:t>sağlığı için zararlı hiçbir madde içermeyen ekolojik doğal ürünler oluşmasını sağlar</a:t>
            </a:r>
            <a:r>
              <a:rPr lang="tr-TR" sz="1700" b="0" dirty="0" smtClean="0"/>
              <a:t>.</a:t>
            </a:r>
          </a:p>
          <a:p>
            <a:pPr marL="285750" indent="-285750">
              <a:buFont typeface="Wingdings" panose="05000000000000000000" pitchFamily="2" charset="2"/>
              <a:buChar char="v"/>
            </a:pPr>
            <a:r>
              <a:rPr lang="tr-TR" sz="1700" b="0" dirty="0"/>
              <a:t>Topraktaki doğal yaşamı artırır</a:t>
            </a:r>
            <a:r>
              <a:rPr lang="tr-TR" sz="1700" b="0" dirty="0" smtClean="0"/>
              <a:t>.</a:t>
            </a:r>
          </a:p>
          <a:p>
            <a:pPr marL="285750" indent="-285750">
              <a:buFont typeface="Wingdings" panose="05000000000000000000" pitchFamily="2" charset="2"/>
              <a:buChar char="v"/>
            </a:pPr>
            <a:r>
              <a:rPr lang="tr-TR" sz="1700" b="0" dirty="0"/>
              <a:t>Uluslararası standartlara göre, kullanımında hiçbir sınırlama yoktur.</a:t>
            </a:r>
            <a:r>
              <a:rPr lang="tr-TR" sz="1700" dirty="0"/>
              <a:t/>
            </a:r>
            <a:br>
              <a:rPr lang="tr-TR" sz="1700" dirty="0"/>
            </a:br>
            <a:r>
              <a:rPr lang="tr-TR" sz="1700" b="0" dirty="0"/>
              <a:t/>
            </a:r>
            <a:br>
              <a:rPr lang="tr-TR" sz="1700" b="0" dirty="0"/>
            </a:br>
            <a:endParaRPr lang="tr-TR" sz="1700" b="0" dirty="0"/>
          </a:p>
          <a:p>
            <a:pPr marL="285750" indent="-285750">
              <a:buFont typeface="Wingdings" panose="05000000000000000000" pitchFamily="2" charset="2"/>
              <a:buChar char="v"/>
            </a:pPr>
            <a:endParaRPr lang="tr-TR" sz="1700" b="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p:cNvPicPr/>
          <p:nvPr/>
        </p:nvPicPr>
        <p:blipFill>
          <a:blip r:embed="rId3"/>
          <a:stretch>
            <a:fillRect/>
          </a:stretch>
        </p:blipFill>
        <p:spPr>
          <a:xfrm>
            <a:off x="6818244" y="5486400"/>
            <a:ext cx="1371600" cy="934277"/>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spTree>
    <p:extLst>
      <p:ext uri="{BB962C8B-B14F-4D97-AF65-F5344CB8AC3E}">
        <p14:creationId xmlns:p14="http://schemas.microsoft.com/office/powerpoint/2010/main" val="743741824"/>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844061"/>
            <a:ext cx="10726615" cy="5767754"/>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114" y="5492025"/>
            <a:ext cx="12858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7908"/>
            <a:ext cx="12191999" cy="660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719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844061"/>
            <a:ext cx="10726615" cy="5767754"/>
          </a:xfrm>
        </p:spPr>
        <p:txBody>
          <a:bodyPr/>
          <a:lstStyle/>
          <a:p>
            <a:r>
              <a:rPr lang="tr-TR" sz="1600" b="1" u="sng" dirty="0">
                <a:solidFill>
                  <a:srgbClr val="85DE42"/>
                </a:solidFill>
              </a:rPr>
              <a:t>BOLWORM N</a:t>
            </a:r>
            <a:r>
              <a:rPr lang="tr-TR" sz="1600" b="1" dirty="0"/>
              <a:t/>
            </a:r>
            <a:br>
              <a:rPr lang="tr-TR" sz="1600" b="1" dirty="0"/>
            </a:br>
            <a:r>
              <a:rPr lang="tr-TR" sz="1600" dirty="0"/>
              <a:t> </a:t>
            </a:r>
            <a:br>
              <a:rPr lang="tr-TR" sz="1600" dirty="0"/>
            </a:br>
            <a:r>
              <a:rPr lang="tr-TR" sz="1600" dirty="0"/>
              <a:t>SIVI ORGANOMİNERAL GÜBRE</a:t>
            </a:r>
            <a:br>
              <a:rPr lang="tr-TR" sz="1600" dirty="0"/>
            </a:br>
            <a:r>
              <a:rPr lang="tr-TR" sz="1600" dirty="0"/>
              <a:t/>
            </a:r>
            <a:br>
              <a:rPr lang="tr-TR" sz="1600" dirty="0"/>
            </a:br>
            <a:r>
              <a:rPr lang="tr-TR" sz="1600" b="1" dirty="0">
                <a:solidFill>
                  <a:srgbClr val="FF0000"/>
                </a:solidFill>
              </a:rPr>
              <a:t>ÜRÜN ÖZELLİKLERİ</a:t>
            </a:r>
            <a:br>
              <a:rPr lang="tr-TR" sz="1600" b="1" dirty="0">
                <a:solidFill>
                  <a:srgbClr val="FF0000"/>
                </a:solidFill>
              </a:rPr>
            </a:br>
            <a:r>
              <a:rPr lang="tr-TR" sz="1600" b="1" dirty="0">
                <a:solidFill>
                  <a:srgbClr val="FF0000"/>
                </a:solidFill>
              </a:rPr>
              <a:t/>
            </a:r>
            <a:br>
              <a:rPr lang="tr-TR" sz="1600" b="1" dirty="0">
                <a:solidFill>
                  <a:srgbClr val="FF0000"/>
                </a:solidFill>
              </a:rPr>
            </a:br>
            <a:r>
              <a:rPr lang="tr-TR" sz="1600" b="1" cap="none" dirty="0">
                <a:solidFill>
                  <a:srgbClr val="85DE42"/>
                </a:solidFill>
              </a:rPr>
              <a:t>BOLWORM N</a:t>
            </a:r>
            <a:r>
              <a:rPr lang="tr-TR" sz="1600" b="1" cap="none" dirty="0" smtClean="0">
                <a:solidFill>
                  <a:srgbClr val="85DE42"/>
                </a:solidFill>
              </a:rPr>
              <a:t>, </a:t>
            </a:r>
            <a:r>
              <a:rPr lang="tr-TR" sz="1600" cap="none" dirty="0" smtClean="0"/>
              <a:t>azot (N)’ </a:t>
            </a:r>
            <a:r>
              <a:rPr lang="tr-TR" sz="1600" cap="none" dirty="0" err="1" smtClean="0"/>
              <a:t>lu</a:t>
            </a:r>
            <a:r>
              <a:rPr lang="tr-TR" sz="1600" cap="none" dirty="0" smtClean="0"/>
              <a:t> bir gübredir. Azot bitki bünyesinde en yüksek düzeyde bulunan ve bitkilerin en yüksek düzeyde aldığı makro besin elementidir. Bitkilerde proteinin ana maddesidir ve güneş enerjisini bitki için yarayışlı enerji haline dönüştüren klorofil maddesinin temek yapı taşıdır. Bitki bünyesinde önemli fizyolojik işlevler </a:t>
            </a:r>
            <a:r>
              <a:rPr lang="tr-TR" sz="1600" cap="none" dirty="0" err="1" smtClean="0"/>
              <a:t>geröekleştirir</a:t>
            </a:r>
            <a:r>
              <a:rPr lang="tr-TR" sz="1600" cap="none" dirty="0" smtClean="0"/>
              <a:t>. Bitkilerin yeşil kısımları gelişme döneminde çok miktarda azot kullanır. Bundan dolayı azot yaprak ve gövde oluşumunu teşvik eder. Bitki üzerindeki bu etkilerinden dolayı azot yaprak ve gövde oluşumunu teşvik eder. Bitki üzerindeki bu etkilerinden dolayı ürün miktar ve kalitesini etkinliğini belirleyen en temek besin elementidir.  Bununla birlikte bitkisel üretimde uygulanan azot yıkanarak ortamdan uzaklaştığı için bu ürün kaybın önüne geçerek azotun bitki tarafından etkin bir şekilde alınmasını sağlar. </a:t>
            </a:r>
            <a:r>
              <a:rPr lang="tr-TR" sz="1400" cap="none" dirty="0"/>
              <a:t/>
            </a:r>
            <a:br>
              <a:rPr lang="tr-TR" sz="1400" cap="none" dirty="0"/>
            </a:br>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7010401" y="3786554"/>
            <a:ext cx="4700954" cy="1207476"/>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160957311"/>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844061"/>
            <a:ext cx="10726615" cy="5767754"/>
          </a:xfrm>
        </p:spPr>
        <p:txBody>
          <a:bodyPr/>
          <a:lstStyle/>
          <a:p>
            <a:r>
              <a:rPr lang="tr-TR" sz="1400" cap="none" dirty="0"/>
              <a:t/>
            </a:r>
            <a:br>
              <a:rPr lang="tr-TR" sz="1400" cap="none" dirty="0"/>
            </a:br>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489821" y="17586"/>
            <a:ext cx="10961077" cy="5029200"/>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593012528"/>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1"/>
            <a:ext cx="10726615" cy="4923693"/>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114" y="5492025"/>
            <a:ext cx="12858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080"/>
            <a:ext cx="12192000" cy="679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62" y="163775"/>
            <a:ext cx="3021495" cy="250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5209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844061"/>
            <a:ext cx="10726615" cy="5767754"/>
          </a:xfrm>
        </p:spPr>
        <p:txBody>
          <a:bodyPr/>
          <a:lstStyle/>
          <a:p>
            <a:r>
              <a:rPr lang="tr-TR" sz="1600" b="1" u="sng" dirty="0">
                <a:solidFill>
                  <a:srgbClr val="85DE42"/>
                </a:solidFill>
              </a:rPr>
              <a:t>BOLWORM </a:t>
            </a:r>
            <a:r>
              <a:rPr lang="tr-TR" sz="1600" b="1" u="sng" dirty="0" smtClean="0">
                <a:solidFill>
                  <a:srgbClr val="85DE42"/>
                </a:solidFill>
              </a:rPr>
              <a:t>ÇİFTLİK</a:t>
            </a:r>
            <a:r>
              <a:rPr lang="tr-TR" sz="1600" b="1" dirty="0"/>
              <a:t/>
            </a:r>
            <a:br>
              <a:rPr lang="tr-TR" sz="1600" b="1" dirty="0"/>
            </a:br>
            <a:r>
              <a:rPr lang="tr-TR" sz="1600" dirty="0"/>
              <a:t> </a:t>
            </a:r>
            <a:br>
              <a:rPr lang="tr-TR" sz="1600" dirty="0"/>
            </a:br>
            <a:r>
              <a:rPr lang="tr-TR" sz="1600" dirty="0"/>
              <a:t>SIVI ORGANOMİNERAL GÜBRE</a:t>
            </a:r>
            <a:br>
              <a:rPr lang="tr-TR" sz="1600" dirty="0"/>
            </a:br>
            <a:r>
              <a:rPr lang="tr-TR" sz="1600" dirty="0"/>
              <a:t/>
            </a:r>
            <a:br>
              <a:rPr lang="tr-TR" sz="1600" dirty="0"/>
            </a:br>
            <a:r>
              <a:rPr lang="tr-TR" sz="1600" b="1" dirty="0">
                <a:solidFill>
                  <a:srgbClr val="FF0000"/>
                </a:solidFill>
              </a:rPr>
              <a:t>ÜRÜN ÖZELLİKLERİ</a:t>
            </a:r>
            <a:br>
              <a:rPr lang="tr-TR" sz="1600" b="1" dirty="0">
                <a:solidFill>
                  <a:srgbClr val="FF0000"/>
                </a:solidFill>
              </a:rPr>
            </a:br>
            <a:r>
              <a:rPr lang="tr-TR" sz="1600" b="1" dirty="0">
                <a:solidFill>
                  <a:srgbClr val="FF0000"/>
                </a:solidFill>
              </a:rPr>
              <a:t/>
            </a:r>
            <a:br>
              <a:rPr lang="tr-TR" sz="1600" b="1" dirty="0">
                <a:solidFill>
                  <a:srgbClr val="FF0000"/>
                </a:solidFill>
              </a:rPr>
            </a:br>
            <a:r>
              <a:rPr lang="tr-TR" sz="1600" b="1" cap="none" dirty="0">
                <a:solidFill>
                  <a:srgbClr val="85DE42"/>
                </a:solidFill>
              </a:rPr>
              <a:t>BOLWORM </a:t>
            </a:r>
            <a:r>
              <a:rPr lang="tr-TR" sz="1600" b="1" cap="none" dirty="0" smtClean="0">
                <a:solidFill>
                  <a:srgbClr val="85DE42"/>
                </a:solidFill>
              </a:rPr>
              <a:t>Çiftlik, </a:t>
            </a:r>
            <a:r>
              <a:rPr lang="tr-TR" sz="1600" cap="none" dirty="0" smtClean="0"/>
              <a:t>10.25.0 formatında zengin Azot(N) ve Fosfor(P) içeren </a:t>
            </a:r>
            <a:r>
              <a:rPr lang="tr-TR" sz="1600" cap="none" dirty="0" err="1" smtClean="0"/>
              <a:t>organomineral</a:t>
            </a:r>
            <a:r>
              <a:rPr lang="tr-TR" sz="1600" cap="none" dirty="0" smtClean="0"/>
              <a:t> gübre ürünümüz iyi tarımda önemli seviyede besleyici Azot(N) ve Fosfor(P) kaynağına sahiptir. </a:t>
            </a:r>
            <a:br>
              <a:rPr lang="tr-TR" sz="1600" cap="none" dirty="0" smtClean="0"/>
            </a:br>
            <a:r>
              <a:rPr lang="tr-TR" sz="1600" cap="none" dirty="0" smtClean="0"/>
              <a:t>Bitkinin yaşam döngüsünün ve verim sürecinin sağlıklı geçebilmesini sağlayan Azot(N) ve Fosforca(P) zengin içerikli olan ürünümüz iyi tarıma uygun </a:t>
            </a:r>
            <a:r>
              <a:rPr lang="tr-TR" sz="1600" cap="none" dirty="0" err="1" smtClean="0"/>
              <a:t>organomineral</a:t>
            </a:r>
            <a:r>
              <a:rPr lang="tr-TR" sz="1600" cap="none" dirty="0" smtClean="0"/>
              <a:t> nitelikli bir gübredir.</a:t>
            </a:r>
            <a:br>
              <a:rPr lang="tr-TR" sz="1600" cap="none" dirty="0" smtClean="0"/>
            </a:br>
            <a:r>
              <a:rPr lang="tr-TR" sz="1600" b="1" cap="none" dirty="0" smtClean="0">
                <a:solidFill>
                  <a:srgbClr val="85DE42"/>
                </a:solidFill>
              </a:rPr>
              <a:t>BOLWORM Çiftlik, </a:t>
            </a:r>
            <a:r>
              <a:rPr lang="tr-TR" sz="1600" cap="none" dirty="0" smtClean="0"/>
              <a:t>sıvı ve yoğun formda olup, bitki toprak ve iklim koşullarına göre belirlenecek olan dozajlarda su ile seyreltilerek yaprak ve bitkiye doğrudan sprey edilebileceği gibi, damlama sulama sistemleri ile de kolaylıkla bitkiye verilebilir. </a:t>
            </a:r>
            <a:r>
              <a:rPr lang="tr-TR" sz="1400" cap="none" dirty="0"/>
              <a:t/>
            </a:r>
            <a:br>
              <a:rPr lang="tr-TR" sz="1400" cap="none" dirty="0"/>
            </a:br>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7678616" y="3305908"/>
            <a:ext cx="4138246" cy="1746738"/>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432695993"/>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28" y="169220"/>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7069541" y="914400"/>
            <a:ext cx="1487605" cy="365760"/>
          </a:xfrm>
          <a:prstGeom prst="rect">
            <a:avLst/>
          </a:prstGeom>
          <a:solidFill>
            <a:srgbClr val="258B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CEMRE</a:t>
            </a:r>
            <a:endParaRPr lang="tr-TR" dirty="0"/>
          </a:p>
        </p:txBody>
      </p:sp>
    </p:spTree>
    <p:extLst>
      <p:ext uri="{BB962C8B-B14F-4D97-AF65-F5344CB8AC3E}">
        <p14:creationId xmlns:p14="http://schemas.microsoft.com/office/powerpoint/2010/main" val="2323911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69631" y="82063"/>
            <a:ext cx="11547230" cy="4982306"/>
          </a:xfrm>
        </p:spPr>
        <p:txBody>
          <a:bodyPr/>
          <a:lstStyle/>
          <a:p>
            <a:pPr marL="285750" indent="-285750">
              <a:buFont typeface="Arial" panose="020B0604020202020204" pitchFamily="34" charset="0"/>
              <a:buChar char="•"/>
            </a:pPr>
            <a:r>
              <a:rPr lang="tr-TR" sz="1600" b="1" u="sng" dirty="0" smtClean="0">
                <a:solidFill>
                  <a:srgbClr val="85DE42"/>
                </a:solidFill>
              </a:rPr>
              <a:t/>
            </a:r>
            <a:br>
              <a:rPr lang="tr-TR" sz="1600" b="1" u="sng" dirty="0" smtClean="0">
                <a:solidFill>
                  <a:srgbClr val="85DE42"/>
                </a:solidFill>
              </a:rPr>
            </a:br>
            <a:r>
              <a:rPr lang="tr-TR" sz="1600" b="1" u="sng" dirty="0" smtClean="0">
                <a:solidFill>
                  <a:srgbClr val="85DE42"/>
                </a:solidFill>
              </a:rPr>
              <a:t/>
            </a:r>
            <a:br>
              <a:rPr lang="tr-TR" sz="1600" b="1" u="sng" dirty="0" smtClean="0">
                <a:solidFill>
                  <a:srgbClr val="85DE42"/>
                </a:solidFill>
              </a:rPr>
            </a:br>
            <a:r>
              <a:rPr lang="tr-TR" sz="1600" b="1" u="sng" dirty="0" smtClean="0">
                <a:solidFill>
                  <a:srgbClr val="85DE42"/>
                </a:solidFill>
              </a:rPr>
              <a:t/>
            </a:r>
            <a:br>
              <a:rPr lang="tr-TR" sz="1600" b="1" u="sng" dirty="0" smtClean="0">
                <a:solidFill>
                  <a:srgbClr val="85DE42"/>
                </a:solidFill>
              </a:rPr>
            </a:br>
            <a:r>
              <a:rPr lang="tr-TR" sz="1600" b="1" u="sng" dirty="0" smtClean="0">
                <a:solidFill>
                  <a:srgbClr val="85DE42"/>
                </a:solidFill>
              </a:rPr>
              <a:t/>
            </a:r>
            <a:br>
              <a:rPr lang="tr-TR" sz="1600" b="1" u="sng" dirty="0" smtClean="0">
                <a:solidFill>
                  <a:srgbClr val="85DE42"/>
                </a:solidFill>
              </a:rPr>
            </a:br>
            <a:r>
              <a:rPr lang="tr-TR" sz="1600" b="1" u="sng" dirty="0" smtClean="0">
                <a:solidFill>
                  <a:srgbClr val="85DE42"/>
                </a:solidFill>
              </a:rPr>
              <a:t>BOLWORM CEMRE </a:t>
            </a:r>
            <a:br>
              <a:rPr lang="tr-TR" sz="1600" b="1" u="sng" dirty="0" smtClean="0">
                <a:solidFill>
                  <a:srgbClr val="85DE42"/>
                </a:solidFill>
              </a:rPr>
            </a:br>
            <a:r>
              <a:rPr lang="tr-TR" sz="1600" b="1" u="sng" dirty="0" smtClean="0">
                <a:solidFill>
                  <a:srgbClr val="85DE42"/>
                </a:solidFill>
              </a:rPr>
              <a:t/>
            </a:r>
            <a:br>
              <a:rPr lang="tr-TR" sz="1600" b="1" u="sng" dirty="0" smtClean="0">
                <a:solidFill>
                  <a:srgbClr val="85DE42"/>
                </a:solidFill>
              </a:rPr>
            </a:br>
            <a:r>
              <a:rPr lang="tr-TR" sz="1400" b="1" dirty="0" smtClean="0"/>
              <a:t>DON ZARARI VE SOĞUK STRESİNİ ÖNLEYİCİ MİKROBİYAL GÜBRE</a:t>
            </a:r>
            <a:br>
              <a:rPr lang="tr-TR" sz="1400" b="1" dirty="0" smtClean="0"/>
            </a:br>
            <a:r>
              <a:rPr lang="tr-TR" sz="1600" dirty="0" smtClean="0"/>
              <a:t/>
            </a:r>
            <a:br>
              <a:rPr lang="tr-TR" sz="1600" dirty="0" smtClean="0"/>
            </a:br>
            <a:r>
              <a:rPr lang="tr-TR" sz="1400" b="1" dirty="0" smtClean="0">
                <a:solidFill>
                  <a:srgbClr val="85DE42"/>
                </a:solidFill>
              </a:rPr>
              <a:t>BOLWORM CEMRE,</a:t>
            </a:r>
            <a:r>
              <a:rPr lang="tr-TR" sz="1400" b="1" dirty="0" smtClean="0"/>
              <a:t> </a:t>
            </a:r>
            <a:r>
              <a:rPr lang="tr-TR" sz="1400" cap="none" dirty="0" smtClean="0"/>
              <a:t>Doğal bir </a:t>
            </a:r>
            <a:r>
              <a:rPr lang="tr-TR" sz="1400" i="1" cap="none" dirty="0" err="1" smtClean="0"/>
              <a:t>azospirillum</a:t>
            </a:r>
            <a:r>
              <a:rPr lang="tr-TR" sz="1400" i="1" cap="none" dirty="0" smtClean="0"/>
              <a:t> </a:t>
            </a:r>
            <a:r>
              <a:rPr lang="tr-TR" sz="1400" i="1" cap="none" dirty="0" err="1" smtClean="0"/>
              <a:t>brasilense</a:t>
            </a:r>
            <a:r>
              <a:rPr lang="tr-TR" sz="1400" i="1" cap="none" dirty="0" smtClean="0"/>
              <a:t> </a:t>
            </a:r>
            <a:r>
              <a:rPr lang="tr-TR" sz="1400" cap="none" dirty="0" err="1" smtClean="0"/>
              <a:t>izolatı</a:t>
            </a:r>
            <a:r>
              <a:rPr lang="tr-TR" sz="1400" cap="none" dirty="0" smtClean="0"/>
              <a:t> içeren </a:t>
            </a:r>
            <a:r>
              <a:rPr lang="tr-TR" sz="1400" cap="none" dirty="0" err="1" smtClean="0"/>
              <a:t>mikrobiyal</a:t>
            </a:r>
            <a:r>
              <a:rPr lang="tr-TR" sz="1400" cap="none" dirty="0" smtClean="0"/>
              <a:t> bir gübredir. Tarla bitkilerde ve ağaçlarda, bitkilerin verim düzeyinde artışlara sebep olur. Bitkilerde yaprak, toprak, yaprak + toprak uygulamaları ile besin elementi alımında artışa ilaveten, fotosentezde artışa neden olarak verim artışına neden olur, meyve tutma oranını artırır. </a:t>
            </a:r>
            <a:r>
              <a:rPr lang="tr-TR" sz="1400" cap="none" dirty="0" err="1" smtClean="0"/>
              <a:t>Periyodisite</a:t>
            </a:r>
            <a:r>
              <a:rPr lang="tr-TR" sz="1400" cap="none" dirty="0" smtClean="0"/>
              <a:t> gösteren bitkilerde çok yıllık bitkilerde var ya da yok yıl gözetilmeden her yıl uygulanmalıdır.</a:t>
            </a:r>
            <a:br>
              <a:rPr lang="tr-TR" sz="1400" cap="none" dirty="0" smtClean="0"/>
            </a:br>
            <a:r>
              <a:rPr lang="tr-TR" sz="1400" cap="none" dirty="0" smtClean="0"/>
              <a:t/>
            </a:r>
            <a:br>
              <a:rPr lang="tr-TR" sz="1400" cap="none" dirty="0" smtClean="0"/>
            </a:br>
            <a:r>
              <a:rPr lang="tr-TR" sz="1400" b="1" cap="none" dirty="0"/>
              <a:t>Tavsiye edilen dönemlerde ve  bitki çeşidine göre önerilen uygulama yapıldığında soğuk stresi ve don zararını bazı bitkilerde tamamen bazı bitkilerde %70 e </a:t>
            </a:r>
            <a:r>
              <a:rPr lang="tr-TR" sz="1400" b="1" cap="none" dirty="0" smtClean="0"/>
              <a:t>varan oranlara kadar </a:t>
            </a:r>
            <a:r>
              <a:rPr lang="tr-TR" sz="1400" b="1" cap="none" dirty="0"/>
              <a:t>azaltmaktadır. </a:t>
            </a:r>
            <a:r>
              <a:rPr lang="tr-TR" sz="1400" b="1" u="sng" cap="none" dirty="0"/>
              <a:t/>
            </a:r>
            <a:br>
              <a:rPr lang="tr-TR" sz="1400" b="1" u="sng" cap="none" dirty="0"/>
            </a:br>
            <a:r>
              <a:rPr lang="tr-TR" sz="1400" i="1" cap="none" dirty="0" smtClean="0"/>
              <a:t>Tek </a:t>
            </a:r>
            <a:r>
              <a:rPr lang="tr-TR" sz="1400" i="1" cap="none" dirty="0"/>
              <a:t>yıllık ve çok yıllık bitkilerde bitkilerin verim düzeyinde artışa sebep olur.</a:t>
            </a:r>
            <a:br>
              <a:rPr lang="tr-TR" sz="1400" i="1" cap="none" dirty="0"/>
            </a:br>
            <a:r>
              <a:rPr lang="tr-TR" sz="1400" b="1" i="1" cap="none" dirty="0"/>
              <a:t>Bitkilerde yaprak, toprak, toprak + toprak uygulamaları ile besin elementi alımında artışa ilaveten, fotosentezde artışa neden olarak verim artışına neden olur, meyve tutma oranını arttırır. </a:t>
            </a:r>
            <a:br>
              <a:rPr lang="tr-TR" sz="1400" b="1" i="1" cap="none" dirty="0"/>
            </a:br>
            <a:r>
              <a:rPr lang="tr-TR" sz="1400" i="1" cap="none" dirty="0" err="1"/>
              <a:t>Periyodisite</a:t>
            </a:r>
            <a:r>
              <a:rPr lang="tr-TR" sz="1400" i="1" cap="none" dirty="0"/>
              <a:t> gösteren bitkilerde çok yıllık bitkilerde var ya da yok yıl </a:t>
            </a:r>
            <a:r>
              <a:rPr lang="tr-TR" sz="1400" i="1" cap="none" dirty="0" err="1"/>
              <a:t>göztetilmeden</a:t>
            </a:r>
            <a:r>
              <a:rPr lang="tr-TR" sz="1400" i="1" cap="none" dirty="0"/>
              <a:t> her yıl kullanılmalıdır.</a:t>
            </a:r>
            <a:br>
              <a:rPr lang="tr-TR" sz="1400" i="1" cap="none" dirty="0"/>
            </a:br>
            <a:r>
              <a:rPr lang="tr-TR" sz="1400" b="1" i="1" cap="none" dirty="0" smtClean="0"/>
              <a:t>4 </a:t>
            </a:r>
            <a:r>
              <a:rPr lang="tr-TR" sz="1400" b="1" i="1" cap="none" dirty="0"/>
              <a:t>°C de 3 yıl, 21 °C de 14 ay saklanır. Orijinal ambalajı </a:t>
            </a:r>
            <a:r>
              <a:rPr lang="tr-TR" sz="1400" b="1" i="1" cap="none" dirty="0" err="1"/>
              <a:t>içersinde</a:t>
            </a:r>
            <a:r>
              <a:rPr lang="tr-TR" sz="1400" b="1" i="1" cap="none" dirty="0"/>
              <a:t> kuru ve serin ortamlarda depolanmalı ve güneşte bırakılmamalıdır.</a:t>
            </a:r>
            <a:br>
              <a:rPr lang="tr-TR" sz="1400" b="1" i="1" cap="none" dirty="0"/>
            </a:br>
            <a:r>
              <a:rPr lang="tr-TR" sz="1400" i="1" cap="none" dirty="0" err="1"/>
              <a:t>Azospirillum</a:t>
            </a:r>
            <a:r>
              <a:rPr lang="tr-TR" sz="1400" i="1" cap="none" dirty="0"/>
              <a:t> </a:t>
            </a:r>
            <a:r>
              <a:rPr lang="tr-TR" sz="1400" i="1" cap="none" dirty="0" err="1"/>
              <a:t>brasilense</a:t>
            </a:r>
            <a:r>
              <a:rPr lang="tr-TR" sz="1400" i="1" cap="none" dirty="0"/>
              <a:t> uygulandığı ortam olan tohum materyallerinde canlılığını en az 1 -2 ay korur.</a:t>
            </a:r>
            <a:br>
              <a:rPr lang="tr-TR" sz="1400" i="1" cap="none" dirty="0"/>
            </a:br>
            <a:r>
              <a:rPr lang="tr-TR" sz="1400" b="1" i="1" cap="none" dirty="0"/>
              <a:t>Soğuk stresine bağlı, tomurcuk ölümleri, dal kurumaları, gövde kabuğunun çatlaması ve kurumalarına karşı korur.</a:t>
            </a:r>
            <a:br>
              <a:rPr lang="tr-TR" sz="1400" b="1" i="1" cap="none" dirty="0"/>
            </a:br>
            <a:r>
              <a:rPr lang="tr-TR" sz="1400" i="1" cap="none" dirty="0"/>
              <a:t>Çiçeklenme ve meyve tutma oranlarında artışı sağlar,</a:t>
            </a:r>
            <a:br>
              <a:rPr lang="tr-TR" sz="1400" i="1" cap="none" dirty="0"/>
            </a:br>
            <a:r>
              <a:rPr lang="tr-TR" sz="1400" b="1" i="1" cap="none" dirty="0"/>
              <a:t>Genç sürgünlerin düşük sıcaklıktan zarar görmelerini engeller,</a:t>
            </a:r>
            <a:br>
              <a:rPr lang="tr-TR" sz="1400" b="1" i="1" cap="none" dirty="0"/>
            </a:br>
            <a:r>
              <a:rPr lang="tr-TR" sz="1400" i="1" cap="none" dirty="0"/>
              <a:t>İlkbahar geç ve sonbahar erken donlarına karşı meyve ağaçlarında, tomurcuk, çiçek ve sürgün, kültür bitkilerinde ise kök ve gövdede don zararına karşı korumak ve dayanıklılık sağlamak amacıyla geliştirilmiştir. </a:t>
            </a:r>
            <a:br>
              <a:rPr lang="tr-TR" sz="1400" i="1" cap="none" dirty="0"/>
            </a:br>
            <a:r>
              <a:rPr lang="tr-TR" sz="1400" b="1" i="1" cap="none" dirty="0"/>
              <a:t>Dış mekan ve süs bitkilerini soğuk stresi ve don zararına karşı korur. </a:t>
            </a:r>
            <a:r>
              <a:rPr lang="tr-TR" sz="1400" b="1" i="1" u="sng" cap="none" dirty="0"/>
              <a:t/>
            </a:r>
            <a:br>
              <a:rPr lang="tr-TR" sz="1400" b="1" i="1" u="sng" cap="none" dirty="0"/>
            </a:br>
            <a:r>
              <a:rPr lang="tr-TR" sz="1400" b="1" u="sng" cap="none" dirty="0"/>
              <a:t/>
            </a:r>
            <a:br>
              <a:rPr lang="tr-TR" sz="1400" b="1" u="sng" cap="none" dirty="0"/>
            </a:br>
            <a:r>
              <a:rPr lang="tr-TR" sz="1400" cap="none" dirty="0"/>
              <a:t/>
            </a:r>
            <a:br>
              <a:rPr lang="tr-TR" sz="1400" cap="none" dirty="0"/>
            </a:br>
            <a:r>
              <a:rPr lang="tr-TR" sz="1400" cap="none" dirty="0"/>
              <a:t/>
            </a:r>
            <a:br>
              <a:rPr lang="tr-TR" sz="1400" cap="none" dirty="0"/>
            </a:br>
            <a:r>
              <a:rPr lang="tr-TR" sz="1600" cap="none" dirty="0" smtClean="0"/>
              <a:t/>
            </a:r>
            <a:br>
              <a:rPr lang="tr-TR" sz="1600" cap="none" dirty="0" smtClean="0"/>
            </a:br>
            <a:r>
              <a:rPr lang="tr-TR" sz="1600" cap="none" dirty="0" smtClean="0"/>
              <a:t>.</a:t>
            </a:r>
            <a:endParaRPr lang="tr-TR" sz="1600" cap="non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stretch>
            <a:fillRect/>
          </a:stretch>
        </p:blipFill>
        <p:spPr>
          <a:xfrm>
            <a:off x="4869703" y="5461948"/>
            <a:ext cx="1323975" cy="958727"/>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67827843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81354" y="0"/>
            <a:ext cx="11699631" cy="5029199"/>
          </a:xfrm>
        </p:spPr>
        <p:txBody>
          <a:bodyPr/>
          <a:lstStyle/>
          <a:p>
            <a:r>
              <a:rPr lang="tr-TR" sz="1400" b="1" dirty="0" smtClean="0"/>
              <a:t/>
            </a:r>
            <a:br>
              <a:rPr lang="tr-TR" sz="1400" b="1" dirty="0" smtClean="0"/>
            </a:br>
            <a:r>
              <a:rPr lang="tr-TR" sz="1400" b="1" dirty="0"/>
              <a:t/>
            </a:r>
            <a:br>
              <a:rPr lang="tr-TR" sz="1400" b="1" dirty="0"/>
            </a:br>
            <a:r>
              <a:rPr lang="tr-TR" sz="1400" b="1" dirty="0" smtClean="0"/>
              <a:t/>
            </a:r>
            <a:br>
              <a:rPr lang="tr-TR" sz="1400" b="1" dirty="0" smtClean="0"/>
            </a:br>
            <a:r>
              <a:rPr lang="tr-TR" sz="1200" b="1" dirty="0" smtClean="0"/>
              <a:t>Yaprak </a:t>
            </a:r>
            <a:r>
              <a:rPr lang="tr-TR" sz="1200" b="1" dirty="0"/>
              <a:t>ve Gövde </a:t>
            </a:r>
            <a:r>
              <a:rPr lang="tr-TR" sz="1200" b="1" dirty="0" err="1" smtClean="0"/>
              <a:t>UygulamasI</a:t>
            </a:r>
            <a:r>
              <a:rPr lang="tr-TR" sz="1200" b="1" dirty="0" smtClean="0"/>
              <a:t> </a:t>
            </a:r>
            <a:r>
              <a:rPr lang="tr-TR" sz="1200" b="1" dirty="0"/>
              <a:t>(100 L su ile seyreltilip 1 da alana uygulanacak ürün </a:t>
            </a:r>
            <a:r>
              <a:rPr lang="tr-TR" sz="1200" b="1" dirty="0" err="1" smtClean="0"/>
              <a:t>mİktarI</a:t>
            </a:r>
            <a:r>
              <a:rPr lang="tr-TR" sz="1200" b="1" dirty="0" smtClean="0"/>
              <a:t>) </a:t>
            </a:r>
            <a:br>
              <a:rPr lang="tr-TR" sz="1200" b="1" dirty="0" smtClean="0"/>
            </a:br>
            <a:r>
              <a:rPr lang="tr-TR" sz="1200" b="1" dirty="0" smtClean="0"/>
              <a:t/>
            </a:r>
            <a:br>
              <a:rPr lang="tr-TR" sz="1200" b="1" dirty="0" smtClean="0"/>
            </a:br>
            <a:r>
              <a:rPr lang="tr-TR" sz="1200" b="1" cap="none" dirty="0"/>
              <a:t>S</a:t>
            </a:r>
            <a:r>
              <a:rPr lang="tr-TR" sz="1200" b="1" cap="none" dirty="0" smtClean="0"/>
              <a:t>ebzeler:</a:t>
            </a:r>
            <a:r>
              <a:rPr lang="tr-TR" sz="1200" b="1" cap="none" dirty="0" smtClean="0">
                <a:solidFill>
                  <a:srgbClr val="85DE42"/>
                </a:solidFill>
              </a:rPr>
              <a:t> </a:t>
            </a:r>
            <a:r>
              <a:rPr lang="tr-TR" sz="1200" cap="none" dirty="0"/>
              <a:t>D</a:t>
            </a:r>
            <a:r>
              <a:rPr lang="tr-TR" sz="1200" cap="none" dirty="0" smtClean="0"/>
              <a:t>ikimden iki hafta sonra ilk uygulama yapılır ve sonbahar erken donları ve ilkbahar geç donlarının oluştuğu tarihten 15 gün önce ikinci uygulama ve ikinci uygulamayı takiben 20 gün sonra üçüncü uygulama yapılır (2000-3000 ml ürün, 100 l su ile 1 da alana).</a:t>
            </a:r>
            <a:br>
              <a:rPr lang="tr-TR" sz="1200" cap="none" dirty="0" smtClean="0"/>
            </a:br>
            <a:r>
              <a:rPr lang="tr-TR" sz="1200" b="1" cap="none" dirty="0" smtClean="0"/>
              <a:t>Narenciye: </a:t>
            </a:r>
            <a:r>
              <a:rPr lang="tr-TR" sz="1200" cap="none" dirty="0"/>
              <a:t>M</a:t>
            </a:r>
            <a:r>
              <a:rPr lang="tr-TR" sz="1200" cap="none" dirty="0" smtClean="0"/>
              <a:t>eyve hasadını takiben kış gübrelemesi yapılan bitkilerde, kasım-aralık ayında ilk uygulama bitkilerin meyve gözleri de dahil yaprağa ve/veya tüm bitkiye yapılır. Ocak sonu, şubat ortası ve mart başında olmak üzere toplam dört uygulama yapılır. (3000-4000 ml ürün, 100 l su ile 1 da alana).</a:t>
            </a:r>
            <a:br>
              <a:rPr lang="tr-TR" sz="1200" cap="none" dirty="0" smtClean="0"/>
            </a:br>
            <a:r>
              <a:rPr lang="tr-TR" sz="1200" b="1" cap="none" dirty="0" smtClean="0"/>
              <a:t>Fındık: </a:t>
            </a:r>
            <a:r>
              <a:rPr lang="tr-TR" sz="1200" cap="none" dirty="0"/>
              <a:t>M</a:t>
            </a:r>
            <a:r>
              <a:rPr lang="tr-TR" sz="1200" cap="none" dirty="0" smtClean="0"/>
              <a:t>eyve hasadını takiben kış gübrelemesi yapılan bitkilerde, kasım-aralık ayında ilk uygulama bitkilerin meyve gözleri de dahil yaprağa ve/veya tüm bitkiye yapılır. </a:t>
            </a:r>
            <a:r>
              <a:rPr lang="tr-TR" sz="1200" cap="none" dirty="0"/>
              <a:t>Ş</a:t>
            </a:r>
            <a:r>
              <a:rPr lang="tr-TR" sz="1200" cap="none" dirty="0" smtClean="0"/>
              <a:t>ubat sonu ve mart ortası ve nisan ortası olmak üzere toplam dört uygulama yapılır (3000-4000 ml ürün, 100 l su ile 1 da alana). </a:t>
            </a:r>
            <a:br>
              <a:rPr lang="tr-TR" sz="1200" cap="none" dirty="0" smtClean="0"/>
            </a:br>
            <a:r>
              <a:rPr lang="tr-TR" sz="1200" b="1" cap="none" dirty="0" smtClean="0"/>
              <a:t>Ceviz :</a:t>
            </a:r>
            <a:r>
              <a:rPr lang="tr-TR" sz="1200" cap="none" dirty="0"/>
              <a:t>Meyve hasadını takiben kış gübrelemesi yapılan bitkilerde, kasım-aralık ayında ilk uygulama bitkilerin meyve gözleri de dahil yaprağa ve/veya tüm bitkiye yapılır. Şubat sonu ve mart ortası ve nisan ortası olmak üzere toplam dört uygulama yapılır (3000-4000 ml ürün, 100 l su ile 1 da alana). </a:t>
            </a:r>
            <a:br>
              <a:rPr lang="tr-TR" sz="1200" cap="none" dirty="0"/>
            </a:br>
            <a:r>
              <a:rPr lang="tr-TR" sz="1200" b="1" cap="none" dirty="0" smtClean="0"/>
              <a:t>Meyve </a:t>
            </a:r>
            <a:r>
              <a:rPr lang="tr-TR" sz="1200" b="1" cap="none" dirty="0"/>
              <a:t>A</a:t>
            </a:r>
            <a:r>
              <a:rPr lang="tr-TR" sz="1200" b="1" cap="none" dirty="0" smtClean="0"/>
              <a:t>ğaçları: </a:t>
            </a:r>
            <a:r>
              <a:rPr lang="tr-TR" sz="1200" cap="none" dirty="0"/>
              <a:t>M</a:t>
            </a:r>
            <a:r>
              <a:rPr lang="tr-TR" sz="1200" cap="none" dirty="0" smtClean="0"/>
              <a:t>eyve hasadını takiben kış gübrelemesi yapılan bitkilerde, kasım ayında ilk uygulama bitkilerin meyve gözleri de dahil yaprağa ve/veya tüm bitkiye yapılır. şubat sonu, mart ortası olmak üzere toplam üç uygulama yapılır. (3000-4000 ml ürün, 100 l su ile 1 da alana).</a:t>
            </a:r>
            <a:br>
              <a:rPr lang="tr-TR" sz="1200" cap="none" dirty="0" smtClean="0"/>
            </a:br>
            <a:r>
              <a:rPr lang="tr-TR" sz="1200" b="1" cap="none" dirty="0"/>
              <a:t>T</a:t>
            </a:r>
            <a:r>
              <a:rPr lang="tr-TR" sz="1200" b="1" cap="none" dirty="0" smtClean="0"/>
              <a:t>arla </a:t>
            </a:r>
            <a:r>
              <a:rPr lang="tr-TR" sz="1200" b="1" cap="none" dirty="0"/>
              <a:t>B</a:t>
            </a:r>
            <a:r>
              <a:rPr lang="tr-TR" sz="1200" b="1" cap="none" dirty="0" smtClean="0"/>
              <a:t>itkileri: </a:t>
            </a:r>
            <a:r>
              <a:rPr lang="tr-TR" sz="1200" cap="none" dirty="0"/>
              <a:t>D</a:t>
            </a:r>
            <a:r>
              <a:rPr lang="tr-TR" sz="1200" cap="none" dirty="0" smtClean="0"/>
              <a:t>ikimden üç hafta sonra ilk uygulama yapılır ve sonbahar erken donları ve ilkbahar geç donlarının oluştuğu tarihten 15 gün önce ikinci uygulama ve ikinci uygulamayı takiben 20 gün sonra üçüncü uygulama yapılır (2000-3000 ml ürün, 100 l su ile 1 da alana).</a:t>
            </a:r>
            <a:br>
              <a:rPr lang="tr-TR" sz="1200" cap="none" dirty="0" smtClean="0"/>
            </a:br>
            <a:r>
              <a:rPr lang="tr-TR" sz="1200" b="1" cap="none" dirty="0"/>
              <a:t>Ç</a:t>
            </a:r>
            <a:r>
              <a:rPr lang="tr-TR" sz="1200" b="1" cap="none" dirty="0" smtClean="0"/>
              <a:t>içekler, Karpuz, Kavun, Kabak: </a:t>
            </a:r>
            <a:r>
              <a:rPr lang="tr-TR" sz="1200" cap="none" dirty="0"/>
              <a:t>D</a:t>
            </a:r>
            <a:r>
              <a:rPr lang="tr-TR" sz="1200" cap="none" dirty="0" smtClean="0"/>
              <a:t>ikimden iki hafta sonra ilk uygulama yapılır ve sonbahar erken donları ve ilkbahar geç donlarının oluştuğu tarihten 15 gün önce ikinci uygulama ve ikinci uygulamayı takiben 20 gün sonra üçüncü uygulama yapılır (2000-3000 ml ürün, 100 l su ile 1 da alana).</a:t>
            </a:r>
            <a:br>
              <a:rPr lang="tr-TR" sz="1200" cap="none" dirty="0" smtClean="0"/>
            </a:br>
            <a:r>
              <a:rPr lang="tr-TR" sz="1200" b="1" cap="none" dirty="0"/>
              <a:t>B</a:t>
            </a:r>
            <a:r>
              <a:rPr lang="tr-TR" sz="1200" b="1" cap="none" dirty="0" smtClean="0"/>
              <a:t>ağ: </a:t>
            </a:r>
            <a:r>
              <a:rPr lang="tr-TR" sz="1200" cap="none" dirty="0"/>
              <a:t>M</a:t>
            </a:r>
            <a:r>
              <a:rPr lang="tr-TR" sz="1200" cap="none" dirty="0" smtClean="0"/>
              <a:t>eyve hasadını takiben kış gübrelemesi yapılan bitkilerde, kasım-aralık ayında ilk uygulama bitkilerin meyve gözleri de dahil yaprağa ve/veya tüm bitkiye yapılır. Şubat sonu ve mart ortası ve nisan ortası olmak üzere toplam dört uygulama yapılır (3000-4000 ml ürün, 100 l su ile 1 da alana).</a:t>
            </a:r>
            <a:br>
              <a:rPr lang="tr-TR" sz="1200" cap="none" dirty="0" smtClean="0"/>
            </a:br>
            <a:r>
              <a:rPr lang="tr-TR" sz="1200" cap="none" dirty="0"/>
              <a:t/>
            </a:r>
            <a:br>
              <a:rPr lang="tr-TR" sz="1200" cap="none" dirty="0"/>
            </a:br>
            <a:r>
              <a:rPr lang="tr-TR" sz="1200" b="1" u="sng" cap="none" dirty="0" smtClean="0"/>
              <a:t>Depolama</a:t>
            </a:r>
            <a:r>
              <a:rPr lang="tr-TR" sz="1200" b="1" dirty="0" smtClean="0"/>
              <a:t> </a:t>
            </a:r>
            <a:r>
              <a:rPr lang="tr-TR" sz="1200" dirty="0"/>
              <a:t/>
            </a:r>
            <a:br>
              <a:rPr lang="tr-TR" sz="1200" dirty="0"/>
            </a:br>
            <a:r>
              <a:rPr lang="tr-TR" sz="1200" cap="none" dirty="0"/>
              <a:t>4</a:t>
            </a:r>
            <a:r>
              <a:rPr lang="tr-TR" sz="1200" cap="none" baseline="30000" dirty="0"/>
              <a:t>°</a:t>
            </a:r>
            <a:r>
              <a:rPr lang="tr-TR" sz="1200" cap="none" dirty="0"/>
              <a:t>c'de 3 yıl, </a:t>
            </a:r>
            <a:r>
              <a:rPr lang="tr-TR" sz="1200" cap="none" dirty="0" err="1"/>
              <a:t>max</a:t>
            </a:r>
            <a:r>
              <a:rPr lang="tr-TR" sz="1200" cap="none" dirty="0"/>
              <a:t>. 21</a:t>
            </a:r>
            <a:r>
              <a:rPr lang="tr-TR" sz="1200" cap="none" baseline="30000" dirty="0"/>
              <a:t>°</a:t>
            </a:r>
            <a:r>
              <a:rPr lang="tr-TR" sz="1200" cap="none" dirty="0"/>
              <a:t>c'de </a:t>
            </a:r>
            <a:r>
              <a:rPr lang="tr-TR" sz="1200" cap="none" dirty="0" smtClean="0"/>
              <a:t>24 aya kadar </a:t>
            </a:r>
            <a:r>
              <a:rPr lang="tr-TR" sz="1200" cap="none" dirty="0"/>
              <a:t>saklanır. orijinal ambalajı içerisinde kuru ve serin ortamlarda</a:t>
            </a:r>
            <a:br>
              <a:rPr lang="tr-TR" sz="1200" cap="none" dirty="0"/>
            </a:br>
            <a:r>
              <a:rPr lang="tr-TR" sz="1200" cap="none" dirty="0"/>
              <a:t>depolayınız, güneşte bırakmayınız.</a:t>
            </a:r>
            <a:br>
              <a:rPr lang="tr-TR" sz="1200" cap="none" dirty="0"/>
            </a:br>
            <a:r>
              <a:rPr lang="tr-TR" sz="1200" b="1" u="sng" cap="none" dirty="0"/>
              <a:t>Ürünün Çalıştığı Toprak </a:t>
            </a:r>
            <a:r>
              <a:rPr lang="tr-TR" sz="1200" b="1" u="sng" cap="none" dirty="0" err="1"/>
              <a:t>Ph</a:t>
            </a:r>
            <a:r>
              <a:rPr lang="tr-TR" sz="1200" b="1" u="sng" cap="none" dirty="0"/>
              <a:t> </a:t>
            </a:r>
            <a:r>
              <a:rPr lang="tr-TR" sz="1200" b="1" u="sng" cap="none" dirty="0" err="1"/>
              <a:t>Sı</a:t>
            </a:r>
            <a:r>
              <a:rPr lang="tr-TR" sz="1200" b="1" u="sng" cap="none" dirty="0"/>
              <a:t>, Toprak Sıcaklığı Ve Toprak Yapısı:</a:t>
            </a:r>
            <a:r>
              <a:rPr lang="tr-TR" sz="1200" u="sng" cap="none" dirty="0"/>
              <a:t/>
            </a:r>
            <a:br>
              <a:rPr lang="tr-TR" sz="1200" u="sng" cap="none" dirty="0"/>
            </a:br>
            <a:r>
              <a:rPr lang="tr-TR" sz="1200" cap="none" dirty="0"/>
              <a:t>4.0 — 8.5 </a:t>
            </a:r>
            <a:r>
              <a:rPr lang="tr-TR" sz="1200" cap="none" dirty="0" err="1"/>
              <a:t>Ph</a:t>
            </a:r>
            <a:r>
              <a:rPr lang="tr-TR" sz="1200" cap="none" dirty="0"/>
              <a:t> aralığında, 20</a:t>
            </a:r>
            <a:r>
              <a:rPr lang="tr-TR" sz="1200" cap="none" baseline="30000" dirty="0"/>
              <a:t>°</a:t>
            </a:r>
            <a:r>
              <a:rPr lang="tr-TR" sz="1200" cap="none" dirty="0"/>
              <a:t>c — 35</a:t>
            </a:r>
            <a:r>
              <a:rPr lang="tr-TR" sz="1200" cap="none" baseline="30000" dirty="0"/>
              <a:t>°</a:t>
            </a:r>
            <a:r>
              <a:rPr lang="tr-TR" sz="1200" cap="none" dirty="0"/>
              <a:t>c derece sıcaklık aralığına sahip tın, killi tın, </a:t>
            </a:r>
            <a:r>
              <a:rPr lang="tr-TR" sz="1200" cap="none" dirty="0" err="1"/>
              <a:t>siltli</a:t>
            </a:r>
            <a:r>
              <a:rPr lang="tr-TR" sz="1200" cap="none" dirty="0"/>
              <a:t> tın</a:t>
            </a:r>
            <a:br>
              <a:rPr lang="tr-TR" sz="1200" cap="none" dirty="0"/>
            </a:br>
            <a:r>
              <a:rPr lang="tr-TR" sz="1200" cap="none" dirty="0"/>
              <a:t>ve kumlu tın </a:t>
            </a:r>
            <a:r>
              <a:rPr lang="tr-TR" sz="1200" cap="none" dirty="0" err="1"/>
              <a:t>tekstrüne</a:t>
            </a:r>
            <a:r>
              <a:rPr lang="tr-TR" sz="1200" cap="none" dirty="0"/>
              <a:t> sahip topraklarda çalışır.</a:t>
            </a:r>
            <a:br>
              <a:rPr lang="tr-TR" sz="1200" cap="none" dirty="0"/>
            </a:br>
            <a:r>
              <a:rPr lang="tr-TR" sz="1200" b="1" u="sng" cap="none" dirty="0"/>
              <a:t>Üretim ve Son Kullanma Tarihi: </a:t>
            </a:r>
            <a:r>
              <a:rPr lang="tr-TR" sz="1200" cap="none" dirty="0"/>
              <a:t>1 Yıl</a:t>
            </a:r>
            <a:br>
              <a:rPr lang="tr-TR" sz="1200" cap="none" dirty="0"/>
            </a:br>
            <a:r>
              <a:rPr lang="tr-TR" sz="1200" b="1" cap="none" dirty="0"/>
              <a:t>Yaşam Süresi : </a:t>
            </a:r>
            <a:r>
              <a:rPr lang="tr-TR" sz="1200" i="1" cap="none" dirty="0" err="1"/>
              <a:t>Azospirillum</a:t>
            </a:r>
            <a:r>
              <a:rPr lang="tr-TR" sz="1200" i="1" cap="none" dirty="0"/>
              <a:t> </a:t>
            </a:r>
            <a:r>
              <a:rPr lang="tr-TR" sz="1200" i="1" cap="none" dirty="0" err="1"/>
              <a:t>brasilense</a:t>
            </a:r>
            <a:r>
              <a:rPr lang="tr-TR" sz="1200" i="1" cap="none" dirty="0"/>
              <a:t> uygulandığı ortam olan tohum materyallerinde canlılığını en az 1-2 ay korur.</a:t>
            </a:r>
            <a:r>
              <a:rPr lang="tr-TR" sz="1200" cap="none" dirty="0"/>
              <a:t/>
            </a:r>
            <a:br>
              <a:rPr lang="tr-TR" sz="1200" cap="none" dirty="0"/>
            </a:br>
            <a:r>
              <a:rPr lang="tr-TR" sz="1400" cap="none" dirty="0" smtClean="0"/>
              <a:t/>
            </a:r>
            <a:br>
              <a:rPr lang="tr-TR" sz="1400" cap="none" dirty="0" smtClean="0"/>
            </a:br>
            <a:r>
              <a:rPr lang="tr-TR" sz="1400" cap="none" dirty="0" smtClean="0"/>
              <a:t/>
            </a:r>
            <a:br>
              <a:rPr lang="tr-TR" sz="1400" cap="none" dirty="0" smtClean="0"/>
            </a:br>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spTree>
    <p:extLst>
      <p:ext uri="{BB962C8B-B14F-4D97-AF65-F5344CB8AC3E}">
        <p14:creationId xmlns:p14="http://schemas.microsoft.com/office/powerpoint/2010/main" val="4129029590"/>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graphicFrame>
        <p:nvGraphicFramePr>
          <p:cNvPr id="3" name="Tablo 2"/>
          <p:cNvGraphicFramePr>
            <a:graphicFrameLocks noGrp="1"/>
          </p:cNvGraphicFramePr>
          <p:nvPr>
            <p:extLst>
              <p:ext uri="{D42A27DB-BD31-4B8C-83A1-F6EECF244321}">
                <p14:modId xmlns:p14="http://schemas.microsoft.com/office/powerpoint/2010/main" val="3608796005"/>
              </p:ext>
            </p:extLst>
          </p:nvPr>
        </p:nvGraphicFramePr>
        <p:xfrm>
          <a:off x="104454" y="122838"/>
          <a:ext cx="5626100" cy="4763058"/>
        </p:xfrm>
        <a:graphic>
          <a:graphicData uri="http://schemas.openxmlformats.org/drawingml/2006/table">
            <a:tbl>
              <a:tblPr>
                <a:tableStyleId>{5C22544A-7EE6-4342-B048-85BDC9FD1C3A}</a:tableStyleId>
              </a:tblPr>
              <a:tblGrid>
                <a:gridCol w="696111">
                  <a:extLst>
                    <a:ext uri="{9D8B030D-6E8A-4147-A177-3AD203B41FA5}">
                      <a16:colId xmlns:a16="http://schemas.microsoft.com/office/drawing/2014/main" val="1405254471"/>
                    </a:ext>
                  </a:extLst>
                </a:gridCol>
                <a:gridCol w="1258721">
                  <a:extLst>
                    <a:ext uri="{9D8B030D-6E8A-4147-A177-3AD203B41FA5}">
                      <a16:colId xmlns:a16="http://schemas.microsoft.com/office/drawing/2014/main" val="3869052522"/>
                    </a:ext>
                  </a:extLst>
                </a:gridCol>
                <a:gridCol w="2479298">
                  <a:extLst>
                    <a:ext uri="{9D8B030D-6E8A-4147-A177-3AD203B41FA5}">
                      <a16:colId xmlns:a16="http://schemas.microsoft.com/office/drawing/2014/main" val="2449744481"/>
                    </a:ext>
                  </a:extLst>
                </a:gridCol>
                <a:gridCol w="1191970">
                  <a:extLst>
                    <a:ext uri="{9D8B030D-6E8A-4147-A177-3AD203B41FA5}">
                      <a16:colId xmlns:a16="http://schemas.microsoft.com/office/drawing/2014/main" val="2059216866"/>
                    </a:ext>
                  </a:extLst>
                </a:gridCol>
              </a:tblGrid>
              <a:tr h="232004">
                <a:tc gridSpan="4">
                  <a:txBody>
                    <a:bodyPr/>
                    <a:lstStyle/>
                    <a:p>
                      <a:pPr algn="ctr" fontAlgn="b"/>
                      <a:r>
                        <a:rPr lang="tr-TR" sz="1100" b="1" u="none" strike="noStrike" dirty="0">
                          <a:solidFill>
                            <a:srgbClr val="258B2A"/>
                          </a:solidFill>
                          <a:effectLst/>
                        </a:rPr>
                        <a:t>BOLWORM CEMRE</a:t>
                      </a:r>
                      <a:endParaRPr lang="tr-TR" sz="1100" b="1" i="0" u="none" strike="noStrike" dirty="0">
                        <a:solidFill>
                          <a:srgbClr val="258B2A"/>
                        </a:solidFill>
                        <a:effectLst/>
                        <a:latin typeface="Calibri" panose="020F0502020204030204" pitchFamily="34" charset="0"/>
                      </a:endParaRPr>
                    </a:p>
                  </a:txBody>
                  <a:tcPr marL="0" marR="0" marT="0" marB="0" anchor="b"/>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955354075"/>
                  </a:ext>
                </a:extLst>
              </a:tr>
              <a:tr h="227030">
                <a:tc>
                  <a:txBody>
                    <a:bodyPr/>
                    <a:lstStyle/>
                    <a:p>
                      <a:pPr algn="ctr" fontAlgn="b"/>
                      <a:r>
                        <a:rPr lang="tr-TR" sz="1100" b="1" u="none" strike="noStrike" dirty="0">
                          <a:solidFill>
                            <a:srgbClr val="258B2A"/>
                          </a:solidFill>
                          <a:effectLst/>
                        </a:rPr>
                        <a:t>BİTKİ</a:t>
                      </a:r>
                      <a:endParaRPr lang="tr-TR" sz="11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1100" b="1" u="none" strike="noStrike">
                          <a:solidFill>
                            <a:srgbClr val="258B2A"/>
                          </a:solidFill>
                          <a:effectLst/>
                        </a:rPr>
                        <a:t>UYG. ŞEKLİ</a:t>
                      </a:r>
                      <a:endParaRPr lang="tr-TR" sz="1100" b="1" i="0" u="none" strike="noStrike">
                        <a:solidFill>
                          <a:srgbClr val="258B2A"/>
                        </a:solidFill>
                        <a:effectLst/>
                        <a:latin typeface="Calibri" panose="020F0502020204030204" pitchFamily="34" charset="0"/>
                      </a:endParaRPr>
                    </a:p>
                  </a:txBody>
                  <a:tcPr marL="0" marR="0" marT="0" marB="0" anchor="b"/>
                </a:tc>
                <a:tc>
                  <a:txBody>
                    <a:bodyPr/>
                    <a:lstStyle/>
                    <a:p>
                      <a:pPr algn="ctr" fontAlgn="b"/>
                      <a:r>
                        <a:rPr lang="tr-TR" sz="1100" b="1" u="none" strike="noStrike" dirty="0">
                          <a:solidFill>
                            <a:srgbClr val="258B2A"/>
                          </a:solidFill>
                          <a:effectLst/>
                        </a:rPr>
                        <a:t>UYGULAMA</a:t>
                      </a:r>
                      <a:endParaRPr lang="tr-TR" sz="11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1100" b="1" u="none" strike="noStrike" dirty="0">
                          <a:solidFill>
                            <a:srgbClr val="258B2A"/>
                          </a:solidFill>
                          <a:effectLst/>
                        </a:rPr>
                        <a:t>DOZAJ</a:t>
                      </a:r>
                      <a:endParaRPr lang="tr-TR" sz="1100" b="1" i="0" u="none" strike="noStrike" dirty="0">
                        <a:solidFill>
                          <a:srgbClr val="258B2A"/>
                        </a:solidFill>
                        <a:effectLst/>
                        <a:latin typeface="Calibri" panose="020F0502020204030204" pitchFamily="34" charset="0"/>
                      </a:endParaRPr>
                    </a:p>
                  </a:txBody>
                  <a:tcPr marL="0" marR="0" marT="0" marB="0" anchor="b"/>
                </a:tc>
                <a:extLst>
                  <a:ext uri="{0D108BD9-81ED-4DB2-BD59-A6C34878D82A}">
                    <a16:rowId xmlns:a16="http://schemas.microsoft.com/office/drawing/2014/main" val="1282975956"/>
                  </a:ext>
                </a:extLst>
              </a:tr>
              <a:tr h="227030">
                <a:tc>
                  <a:txBody>
                    <a:bodyPr/>
                    <a:lstStyle/>
                    <a:p>
                      <a:pPr algn="l" fontAlgn="b"/>
                      <a:r>
                        <a:rPr lang="tr-TR" sz="1100" b="1" u="none" strike="noStrike" dirty="0">
                          <a:solidFill>
                            <a:srgbClr val="258B2A"/>
                          </a:solidFill>
                          <a:effectLst/>
                        </a:rPr>
                        <a:t> </a:t>
                      </a:r>
                      <a:endParaRPr lang="tr-TR" sz="11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1100" b="1" u="none" strike="noStrike" dirty="0">
                          <a:solidFill>
                            <a:srgbClr val="258B2A"/>
                          </a:solidFill>
                          <a:effectLst/>
                        </a:rPr>
                        <a:t>ve YERİ</a:t>
                      </a:r>
                      <a:endParaRPr lang="tr-TR" sz="1100" b="1" i="0" u="none" strike="noStrike" dirty="0">
                        <a:solidFill>
                          <a:srgbClr val="258B2A"/>
                        </a:solidFill>
                        <a:effectLst/>
                        <a:latin typeface="Calibri" panose="020F0502020204030204" pitchFamily="34" charset="0"/>
                      </a:endParaRPr>
                    </a:p>
                  </a:txBody>
                  <a:tcPr marL="0" marR="0" marT="0" marB="0" anchor="b"/>
                </a:tc>
                <a:tc>
                  <a:txBody>
                    <a:bodyPr/>
                    <a:lstStyle/>
                    <a:p>
                      <a:pPr algn="l" fontAlgn="b"/>
                      <a:r>
                        <a:rPr lang="tr-TR" sz="1100" b="1" u="none" strike="noStrike">
                          <a:solidFill>
                            <a:srgbClr val="258B2A"/>
                          </a:solidFill>
                          <a:effectLst/>
                        </a:rPr>
                        <a:t> </a:t>
                      </a:r>
                      <a:endParaRPr lang="tr-TR" sz="1100" b="1" i="0" u="none" strike="noStrike">
                        <a:solidFill>
                          <a:srgbClr val="258B2A"/>
                        </a:solidFill>
                        <a:effectLst/>
                        <a:latin typeface="Calibri" panose="020F0502020204030204" pitchFamily="34" charset="0"/>
                      </a:endParaRPr>
                    </a:p>
                  </a:txBody>
                  <a:tcPr marL="0" marR="0" marT="0" marB="0" anchor="b"/>
                </a:tc>
                <a:tc>
                  <a:txBody>
                    <a:bodyPr/>
                    <a:lstStyle/>
                    <a:p>
                      <a:pPr algn="l" fontAlgn="b"/>
                      <a:r>
                        <a:rPr lang="tr-TR" sz="1100" b="1" u="none" strike="noStrike" dirty="0">
                          <a:solidFill>
                            <a:srgbClr val="258B2A"/>
                          </a:solidFill>
                          <a:effectLst/>
                        </a:rPr>
                        <a:t> </a:t>
                      </a:r>
                      <a:endParaRPr lang="tr-TR" sz="1100" b="1" i="0" u="none" strike="noStrike" dirty="0">
                        <a:solidFill>
                          <a:srgbClr val="258B2A"/>
                        </a:solidFill>
                        <a:effectLst/>
                        <a:latin typeface="Calibri" panose="020F0502020204030204" pitchFamily="34" charset="0"/>
                      </a:endParaRPr>
                    </a:p>
                  </a:txBody>
                  <a:tcPr marL="0" marR="0" marT="0" marB="0" anchor="b"/>
                </a:tc>
                <a:extLst>
                  <a:ext uri="{0D108BD9-81ED-4DB2-BD59-A6C34878D82A}">
                    <a16:rowId xmlns:a16="http://schemas.microsoft.com/office/drawing/2014/main" val="3560142620"/>
                  </a:ext>
                </a:extLst>
              </a:tr>
              <a:tr h="227030">
                <a:tc>
                  <a:txBody>
                    <a:bodyPr/>
                    <a:lstStyle/>
                    <a:p>
                      <a:pPr algn="l" fontAlgn="b"/>
                      <a:r>
                        <a:rPr lang="tr-TR" sz="1100" u="none" strike="noStrike">
                          <a:effectLst/>
                        </a:rPr>
                        <a:t>Sebzeler</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Tüm Bitki,</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 Uyg: Dikimden 2 Hft sonra</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2-3 Lt ürün,</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11438604"/>
                  </a:ext>
                </a:extLst>
              </a:tr>
              <a:tr h="399573">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Gövde ve Yapraktan</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2. Uyg: Sonbahar Erken donları ve ilkbahar</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100 Lt su ile</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0059146"/>
                  </a:ext>
                </a:extLst>
              </a:tr>
              <a:tr h="399573">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Sprey</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geç donları oluştuğundan itibaren 15 gün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Karıştırılarak</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57372673"/>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önce</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 Da uygulanır</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57234827"/>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1100" u="none" strike="noStrike">
                          <a:effectLst/>
                        </a:rPr>
                        <a:t>3. Uyg: 2. Uygulamadan 20 gün sonra</a:t>
                      </a:r>
                      <a:endParaRPr lang="pt-B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30874258"/>
                  </a:ext>
                </a:extLst>
              </a:tr>
              <a:tr h="208402">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Meyve gözleri,</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 Uyg: Meyve hasadından sonra, kış</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3-4 Lt ürün</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8999"/>
                  </a:ext>
                </a:extLst>
              </a:tr>
              <a:tr h="399573">
                <a:tc>
                  <a:txBody>
                    <a:bodyPr/>
                    <a:lstStyle/>
                    <a:p>
                      <a:pPr algn="l" fontAlgn="b"/>
                      <a:r>
                        <a:rPr lang="tr-TR" sz="1100" u="none" strike="noStrike">
                          <a:effectLst/>
                        </a:rPr>
                        <a:t>Narenciye</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Yaprak veya tüm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gübrelemsi yapılan bitkilerde, Kasım-Aralık</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100 Lt su ile</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58237764"/>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bitkiden sprey ile</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2. Uyg: Ocak sonu</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dirty="0">
                          <a:effectLst/>
                        </a:rPr>
                        <a:t>karıştırılarak, 1 DA</a:t>
                      </a:r>
                      <a:endParaRPr lang="tr-T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31214796"/>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3. Uyg: Şubat Ortası</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Uygulanır</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82662970"/>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4. Uyg: Mart Başı</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06312494"/>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Meyve gözleri,</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 Uyg: Meyve hasadından sonra, kış</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3-4 Lt ürün</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80377832"/>
                  </a:ext>
                </a:extLst>
              </a:tr>
              <a:tr h="399573">
                <a:tc>
                  <a:txBody>
                    <a:bodyPr/>
                    <a:lstStyle/>
                    <a:p>
                      <a:pPr algn="l" fontAlgn="b"/>
                      <a:r>
                        <a:rPr lang="tr-TR" sz="1100" u="none" strike="noStrike">
                          <a:effectLst/>
                        </a:rPr>
                        <a:t>Fındık</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Yaprak veya tüm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gübrelemsi yapılan bitkilerde, Kasım-Aralık</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100 Lt su ile</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37676458"/>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bitkiden sprey ile</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2. Uyg: Şubat sonu</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karıştırılarak, 1 DA</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57614092"/>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3. Uyg: Mart Ortası</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Uygulanır</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16848444"/>
                  </a:ext>
                </a:extLst>
              </a:tr>
              <a:tr h="227030">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4. Uyg: Nisan Ortası</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35289928"/>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134677545"/>
              </p:ext>
            </p:extLst>
          </p:nvPr>
        </p:nvGraphicFramePr>
        <p:xfrm>
          <a:off x="5868538" y="122834"/>
          <a:ext cx="6168786" cy="4733281"/>
        </p:xfrm>
        <a:graphic>
          <a:graphicData uri="http://schemas.openxmlformats.org/drawingml/2006/table">
            <a:tbl>
              <a:tblPr>
                <a:tableStyleId>{5C22544A-7EE6-4342-B048-85BDC9FD1C3A}</a:tableStyleId>
              </a:tblPr>
              <a:tblGrid>
                <a:gridCol w="763257">
                  <a:extLst>
                    <a:ext uri="{9D8B030D-6E8A-4147-A177-3AD203B41FA5}">
                      <a16:colId xmlns:a16="http://schemas.microsoft.com/office/drawing/2014/main" val="2957992601"/>
                    </a:ext>
                  </a:extLst>
                </a:gridCol>
                <a:gridCol w="1380135">
                  <a:extLst>
                    <a:ext uri="{9D8B030D-6E8A-4147-A177-3AD203B41FA5}">
                      <a16:colId xmlns:a16="http://schemas.microsoft.com/office/drawing/2014/main" val="3189203282"/>
                    </a:ext>
                  </a:extLst>
                </a:gridCol>
                <a:gridCol w="2718448">
                  <a:extLst>
                    <a:ext uri="{9D8B030D-6E8A-4147-A177-3AD203B41FA5}">
                      <a16:colId xmlns:a16="http://schemas.microsoft.com/office/drawing/2014/main" val="1147500228"/>
                    </a:ext>
                  </a:extLst>
                </a:gridCol>
                <a:gridCol w="1306946">
                  <a:extLst>
                    <a:ext uri="{9D8B030D-6E8A-4147-A177-3AD203B41FA5}">
                      <a16:colId xmlns:a16="http://schemas.microsoft.com/office/drawing/2014/main" val="2192918449"/>
                    </a:ext>
                  </a:extLst>
                </a:gridCol>
              </a:tblGrid>
              <a:tr h="217123">
                <a:tc gridSpan="4">
                  <a:txBody>
                    <a:bodyPr/>
                    <a:lstStyle/>
                    <a:p>
                      <a:pPr algn="ctr" fontAlgn="b"/>
                      <a:r>
                        <a:rPr lang="tr-TR" sz="900" b="1" u="none" strike="noStrike" dirty="0">
                          <a:solidFill>
                            <a:srgbClr val="258B2A"/>
                          </a:solidFill>
                          <a:effectLst/>
                        </a:rPr>
                        <a:t>BOLWORM CEMRE</a:t>
                      </a:r>
                      <a:endParaRPr lang="tr-TR" sz="900" b="1" i="0" u="none" strike="noStrike" dirty="0">
                        <a:solidFill>
                          <a:srgbClr val="258B2A"/>
                        </a:solidFill>
                        <a:effectLst/>
                        <a:latin typeface="Calibri" panose="020F0502020204030204" pitchFamily="34" charset="0"/>
                      </a:endParaRPr>
                    </a:p>
                  </a:txBody>
                  <a:tcPr marL="0" marR="0" marT="0" marB="0" anchor="b"/>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599764915"/>
                  </a:ext>
                </a:extLst>
              </a:tr>
              <a:tr h="217123">
                <a:tc>
                  <a:txBody>
                    <a:bodyPr/>
                    <a:lstStyle/>
                    <a:p>
                      <a:pPr algn="ctr" fontAlgn="b"/>
                      <a:r>
                        <a:rPr lang="tr-TR" sz="900" b="1" u="none" strike="noStrike" dirty="0">
                          <a:solidFill>
                            <a:srgbClr val="258B2A"/>
                          </a:solidFill>
                          <a:effectLst/>
                        </a:rPr>
                        <a:t>BİTKİ</a:t>
                      </a:r>
                      <a:endParaRPr lang="tr-TR" sz="9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900" b="1" u="none" strike="noStrike" dirty="0">
                          <a:solidFill>
                            <a:srgbClr val="258B2A"/>
                          </a:solidFill>
                          <a:effectLst/>
                        </a:rPr>
                        <a:t>UYG. ŞEKLİ</a:t>
                      </a:r>
                      <a:endParaRPr lang="tr-TR" sz="9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900" b="1" u="none" strike="noStrike" dirty="0">
                          <a:solidFill>
                            <a:srgbClr val="258B2A"/>
                          </a:solidFill>
                          <a:effectLst/>
                        </a:rPr>
                        <a:t>UYGULAMA</a:t>
                      </a:r>
                      <a:endParaRPr lang="tr-TR" sz="900" b="1" i="0" u="none" strike="noStrike" dirty="0">
                        <a:solidFill>
                          <a:srgbClr val="258B2A"/>
                        </a:solidFill>
                        <a:effectLst/>
                        <a:latin typeface="Calibri" panose="020F0502020204030204" pitchFamily="34" charset="0"/>
                      </a:endParaRPr>
                    </a:p>
                  </a:txBody>
                  <a:tcPr marL="0" marR="0" marT="0" marB="0" anchor="b"/>
                </a:tc>
                <a:tc>
                  <a:txBody>
                    <a:bodyPr/>
                    <a:lstStyle/>
                    <a:p>
                      <a:pPr algn="ctr" fontAlgn="b"/>
                      <a:r>
                        <a:rPr lang="tr-TR" sz="900" b="1" u="none" strike="noStrike">
                          <a:solidFill>
                            <a:srgbClr val="258B2A"/>
                          </a:solidFill>
                          <a:effectLst/>
                        </a:rPr>
                        <a:t>DOZAJ</a:t>
                      </a:r>
                      <a:endParaRPr lang="tr-TR" sz="900" b="1" i="0" u="none" strike="noStrike">
                        <a:solidFill>
                          <a:srgbClr val="258B2A"/>
                        </a:solidFill>
                        <a:effectLst/>
                        <a:latin typeface="Calibri" panose="020F0502020204030204" pitchFamily="34" charset="0"/>
                      </a:endParaRPr>
                    </a:p>
                  </a:txBody>
                  <a:tcPr marL="0" marR="0" marT="0" marB="0" anchor="b"/>
                </a:tc>
                <a:extLst>
                  <a:ext uri="{0D108BD9-81ED-4DB2-BD59-A6C34878D82A}">
                    <a16:rowId xmlns:a16="http://schemas.microsoft.com/office/drawing/2014/main" val="2923677411"/>
                  </a:ext>
                </a:extLst>
              </a:tr>
              <a:tr h="217123">
                <a:tc>
                  <a:txBody>
                    <a:bodyPr/>
                    <a:lstStyle/>
                    <a:p>
                      <a:pPr algn="l" fontAlgn="b"/>
                      <a:r>
                        <a:rPr lang="tr-TR" sz="900" u="none" strike="noStrike">
                          <a:effectLst/>
                        </a:rPr>
                        <a:t> </a:t>
                      </a:r>
                      <a:endParaRPr lang="tr-TR"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tr-TR" sz="900" b="1" u="none" strike="noStrike" dirty="0">
                          <a:solidFill>
                            <a:srgbClr val="258B2A"/>
                          </a:solidFill>
                          <a:effectLst/>
                        </a:rPr>
                        <a:t>ve YERİ</a:t>
                      </a:r>
                      <a:endParaRPr lang="tr-TR" sz="900" b="1" i="0" u="none" strike="noStrike" dirty="0">
                        <a:solidFill>
                          <a:srgbClr val="258B2A"/>
                        </a:solidFill>
                        <a:effectLst/>
                        <a:latin typeface="Calibri" panose="020F0502020204030204" pitchFamily="34" charset="0"/>
                      </a:endParaRPr>
                    </a:p>
                  </a:txBody>
                  <a:tcPr marL="0" marR="0" marT="0" marB="0" anchor="b"/>
                </a:tc>
                <a:tc>
                  <a:txBody>
                    <a:bodyPr/>
                    <a:lstStyle/>
                    <a:p>
                      <a:pPr algn="l" fontAlgn="b"/>
                      <a:r>
                        <a:rPr lang="tr-TR" sz="900" b="1" u="none" strike="noStrike" dirty="0">
                          <a:solidFill>
                            <a:srgbClr val="258B2A"/>
                          </a:solidFill>
                          <a:effectLst/>
                        </a:rPr>
                        <a:t> </a:t>
                      </a:r>
                      <a:endParaRPr lang="tr-TR" sz="900" b="1" i="0" u="none" strike="noStrike" dirty="0">
                        <a:solidFill>
                          <a:srgbClr val="258B2A"/>
                        </a:solidFill>
                        <a:effectLst/>
                        <a:latin typeface="Calibri" panose="020F0502020204030204" pitchFamily="34" charset="0"/>
                      </a:endParaRPr>
                    </a:p>
                  </a:txBody>
                  <a:tcPr marL="0" marR="0" marT="0" marB="0" anchor="b"/>
                </a:tc>
                <a:tc>
                  <a:txBody>
                    <a:bodyPr/>
                    <a:lstStyle/>
                    <a:p>
                      <a:pPr algn="l" fontAlgn="b"/>
                      <a:r>
                        <a:rPr lang="tr-TR" sz="900" b="1" u="none" strike="noStrike" dirty="0">
                          <a:solidFill>
                            <a:srgbClr val="258B2A"/>
                          </a:solidFill>
                          <a:effectLst/>
                        </a:rPr>
                        <a:t> </a:t>
                      </a:r>
                      <a:endParaRPr lang="tr-TR" sz="900" b="1" i="0" u="none" strike="noStrike" dirty="0">
                        <a:solidFill>
                          <a:srgbClr val="258B2A"/>
                        </a:solidFill>
                        <a:effectLst/>
                        <a:latin typeface="Calibri" panose="020F0502020204030204" pitchFamily="34" charset="0"/>
                      </a:endParaRPr>
                    </a:p>
                  </a:txBody>
                  <a:tcPr marL="0" marR="0" marT="0" marB="0" anchor="b"/>
                </a:tc>
                <a:extLst>
                  <a:ext uri="{0D108BD9-81ED-4DB2-BD59-A6C34878D82A}">
                    <a16:rowId xmlns:a16="http://schemas.microsoft.com/office/drawing/2014/main" val="3327101723"/>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Yumru kökleri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v-SE" sz="900" u="none" strike="noStrike">
                          <a:effectLst/>
                        </a:rPr>
                        <a:t>1. Uyg: Dikimden 3 hafta sonra</a:t>
                      </a:r>
                      <a:endParaRPr lang="sv-S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2-3 Lt ürün,</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3348155"/>
                  </a:ext>
                </a:extLst>
              </a:tr>
              <a:tr h="217123">
                <a:tc>
                  <a:txBody>
                    <a:bodyPr/>
                    <a:lstStyle/>
                    <a:p>
                      <a:pPr algn="l" fontAlgn="b"/>
                      <a:r>
                        <a:rPr lang="tr-TR" sz="900" u="none" strike="noStrike">
                          <a:effectLst/>
                        </a:rPr>
                        <a:t>Tarla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topraktan, uyg,</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 Uyg: Sonbahar Erken donları ve ilkbahar</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100 Lt su ile</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1618329"/>
                  </a:ext>
                </a:extLst>
              </a:tr>
              <a:tr h="217123">
                <a:tc>
                  <a:txBody>
                    <a:bodyPr/>
                    <a:lstStyle/>
                    <a:p>
                      <a:pPr algn="l" fontAlgn="b"/>
                      <a:r>
                        <a:rPr lang="tr-TR" sz="900" u="none" strike="noStrike">
                          <a:effectLst/>
                        </a:rPr>
                        <a:t>Bitkileri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yeşil aksamı yenen</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geç donları oluştuğundan itibaren 15 gün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Karıştırılarak</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5657816"/>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bitkilerde sprey</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sonra</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 Da uygulanır</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67938513"/>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900" u="none" strike="noStrike">
                          <a:effectLst/>
                        </a:rPr>
                        <a:t>3. Uyg: 2. Uygulamadan 20 gün sonra</a:t>
                      </a:r>
                      <a:endParaRPr lang="pt-B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2414849"/>
                  </a:ext>
                </a:extLst>
              </a:tr>
              <a:tr h="173698">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Meyve gözleri,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 Uyg: Meyve hasadından sonra, kış</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3-4 Lt ürün</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8315074"/>
                  </a:ext>
                </a:extLst>
              </a:tr>
              <a:tr h="217123">
                <a:tc>
                  <a:txBody>
                    <a:bodyPr/>
                    <a:lstStyle/>
                    <a:p>
                      <a:pPr algn="l" fontAlgn="b"/>
                      <a:r>
                        <a:rPr lang="tr-TR" sz="900" u="none" strike="noStrike">
                          <a:effectLst/>
                        </a:rPr>
                        <a:t>Bağ</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Yaprak veya tüm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gübrelemsi yapılan bitkilerde, Kasım-Aralık</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100 Lt su ile</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41846391"/>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bitkiden sprey ile</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 Uyg: Şubat sonu</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karıştırılarak, 1 DA</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2257629"/>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3. Uyg: Mart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Uygulanır</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87628459"/>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dirty="0">
                          <a:effectLst/>
                        </a:rPr>
                        <a:t>4. </a:t>
                      </a:r>
                      <a:r>
                        <a:rPr lang="tr-TR" sz="900" u="none" strike="noStrike" dirty="0" err="1">
                          <a:effectLst/>
                        </a:rPr>
                        <a:t>Uyg</a:t>
                      </a:r>
                      <a:r>
                        <a:rPr lang="tr-TR" sz="900" u="none" strike="noStrike" dirty="0">
                          <a:effectLst/>
                        </a:rPr>
                        <a:t>: Nisan Ortası</a:t>
                      </a:r>
                      <a:endParaRPr lang="tr-TR" sz="9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78592919"/>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Meyve gözleri,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 Uyg: Meyve hasadından sonra kış güb-</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2-3 Lt ürün,</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48946342"/>
                  </a:ext>
                </a:extLst>
              </a:tr>
              <a:tr h="217123">
                <a:tc>
                  <a:txBody>
                    <a:bodyPr/>
                    <a:lstStyle/>
                    <a:p>
                      <a:pPr algn="l" fontAlgn="b"/>
                      <a:r>
                        <a:rPr lang="tr-TR" sz="900" u="none" strike="noStrike">
                          <a:effectLst/>
                        </a:rPr>
                        <a:t>Meyve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Yaprak veya tüm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relemesi yapılan bitkilerde, Kasım</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100 Lt su ile</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48154631"/>
                  </a:ext>
                </a:extLst>
              </a:tr>
              <a:tr h="217123">
                <a:tc>
                  <a:txBody>
                    <a:bodyPr/>
                    <a:lstStyle/>
                    <a:p>
                      <a:pPr algn="l" fontAlgn="b"/>
                      <a:r>
                        <a:rPr lang="tr-TR" sz="900" u="none" strike="noStrike">
                          <a:effectLst/>
                        </a:rPr>
                        <a:t>Ağaçları</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bitkiden sprey ile</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 Uyg: Şubat sonu</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Karıştırılarak</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40245084"/>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3. Uyg: Mart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1 Da uygulanır</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20542556"/>
                  </a:ext>
                </a:extLst>
              </a:tr>
              <a:tr h="217123">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 </a:t>
                      </a:r>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37555125"/>
                  </a:ext>
                </a:extLst>
              </a:tr>
              <a:tr h="217123">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Tüm bitki,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sv-SE" sz="900" u="none" strike="noStrike">
                          <a:effectLst/>
                        </a:rPr>
                        <a:t>1. Uyg: Dikimden 2 hafta sonra</a:t>
                      </a:r>
                      <a:endParaRPr lang="sv-S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9910704"/>
                  </a:ext>
                </a:extLst>
              </a:tr>
              <a:tr h="217123">
                <a:tc>
                  <a:txBody>
                    <a:bodyPr/>
                    <a:lstStyle/>
                    <a:p>
                      <a:pPr algn="l" fontAlgn="b"/>
                      <a:r>
                        <a:rPr lang="tr-TR" sz="900" u="none" strike="noStrike">
                          <a:effectLst/>
                        </a:rPr>
                        <a:t>Süs</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gövde ve yapraktan</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2. Uyg: Sonbahar Erken donları ve ilkbahar</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82993706"/>
                  </a:ext>
                </a:extLst>
              </a:tr>
              <a:tr h="217123">
                <a:tc>
                  <a:txBody>
                    <a:bodyPr/>
                    <a:lstStyle/>
                    <a:p>
                      <a:pPr algn="l" fontAlgn="b"/>
                      <a:r>
                        <a:rPr lang="tr-TR" sz="900" u="none" strike="noStrike">
                          <a:effectLst/>
                        </a:rPr>
                        <a:t>Bitkileri</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sprey</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900" u="none" strike="noStrike">
                          <a:effectLst/>
                        </a:rPr>
                        <a:t>geç donları oluştuğundan15 gün önce</a:t>
                      </a:r>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48390758"/>
                  </a:ext>
                </a:extLst>
              </a:tr>
              <a:tr h="217123">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pt-BR" sz="900" u="none" strike="noStrike">
                          <a:effectLst/>
                        </a:rPr>
                        <a:t>3. Uyg: 2. uygulamadan 20 gün sonra</a:t>
                      </a:r>
                      <a:endParaRPr lang="pt-BR"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tr-TR" sz="9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14017138"/>
                  </a:ext>
                </a:extLst>
              </a:tr>
            </a:tbl>
          </a:graphicData>
        </a:graphic>
      </p:graphicFrame>
    </p:spTree>
    <p:extLst>
      <p:ext uri="{BB962C8B-B14F-4D97-AF65-F5344CB8AC3E}">
        <p14:creationId xmlns:p14="http://schemas.microsoft.com/office/powerpoint/2010/main" val="3954920818"/>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1125415" y="93785"/>
            <a:ext cx="7869636" cy="4829908"/>
          </a:xfrm>
        </p:spPr>
        <p:txBody>
          <a:bodyPr/>
          <a:lstStyle/>
          <a:p>
            <a:endParaRPr lang="tr-T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114" y="5492025"/>
            <a:ext cx="12858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7178722" y="1009934"/>
            <a:ext cx="1473959" cy="259308"/>
          </a:xfrm>
          <a:prstGeom prst="rect">
            <a:avLst/>
          </a:prstGeom>
          <a:solidFill>
            <a:srgbClr val="258B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CEMRE-S</a:t>
            </a:r>
            <a:endParaRPr lang="tr-TR" dirty="0"/>
          </a:p>
        </p:txBody>
      </p:sp>
    </p:spTree>
    <p:extLst>
      <p:ext uri="{BB962C8B-B14F-4D97-AF65-F5344CB8AC3E}">
        <p14:creationId xmlns:p14="http://schemas.microsoft.com/office/powerpoint/2010/main" val="211985162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sim 5"/>
          <p:cNvPicPr/>
          <p:nvPr/>
        </p:nvPicPr>
        <p:blipFill>
          <a:blip r:embed="rId3"/>
          <a:stretch>
            <a:fillRect/>
          </a:stretch>
        </p:blipFill>
        <p:spPr>
          <a:xfrm>
            <a:off x="6818244" y="5486400"/>
            <a:ext cx="1371600" cy="934277"/>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esim 8"/>
          <p:cNvPicPr>
            <a:picLocks noChangeAspect="1"/>
          </p:cNvPicPr>
          <p:nvPr/>
        </p:nvPicPr>
        <p:blipFill>
          <a:blip r:embed="rId5"/>
          <a:stretch>
            <a:fillRect/>
          </a:stretch>
        </p:blipFill>
        <p:spPr>
          <a:xfrm>
            <a:off x="4869703" y="5461948"/>
            <a:ext cx="1323975" cy="958727"/>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pic>
        <p:nvPicPr>
          <p:cNvPr id="11" name="İçerik Yer Tutucusu 10"/>
          <p:cNvPicPr>
            <a:picLocks noGrp="1" noChangeAspect="1"/>
          </p:cNvPicPr>
          <p:nvPr>
            <p:ph idx="1"/>
          </p:nvPr>
        </p:nvPicPr>
        <p:blipFill>
          <a:blip r:embed="rId7"/>
          <a:stretch>
            <a:fillRect/>
          </a:stretch>
        </p:blipFill>
        <p:spPr>
          <a:xfrm>
            <a:off x="536714" y="245661"/>
            <a:ext cx="10981996" cy="4517408"/>
          </a:xfrm>
          <a:prstGeom prst="rect">
            <a:avLst/>
          </a:prstGeom>
        </p:spPr>
      </p:pic>
    </p:spTree>
    <p:extLst>
      <p:ext uri="{BB962C8B-B14F-4D97-AF65-F5344CB8AC3E}">
        <p14:creationId xmlns:p14="http://schemas.microsoft.com/office/powerpoint/2010/main" val="1457025556"/>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63414" y="-398585"/>
            <a:ext cx="11523785" cy="5322278"/>
          </a:xfrm>
        </p:spPr>
        <p:txBody>
          <a:bodyPr/>
          <a:lstStyle/>
          <a:p>
            <a:r>
              <a:rPr lang="tr-TR" sz="1600" b="1" u="sng" dirty="0">
                <a:solidFill>
                  <a:srgbClr val="85DE42"/>
                </a:solidFill>
              </a:rPr>
              <a:t>BOLWORM </a:t>
            </a:r>
            <a:r>
              <a:rPr lang="tr-TR" sz="1600" b="1" u="sng" cap="none" dirty="0" smtClean="0">
                <a:solidFill>
                  <a:srgbClr val="85DE42"/>
                </a:solidFill>
              </a:rPr>
              <a:t>CEMRE-S</a:t>
            </a:r>
            <a:br>
              <a:rPr lang="tr-TR" sz="1600" b="1" u="sng" cap="none" dirty="0" smtClean="0">
                <a:solidFill>
                  <a:srgbClr val="85DE42"/>
                </a:solidFill>
              </a:rPr>
            </a:br>
            <a:r>
              <a:rPr lang="tr-TR" sz="1400" u="sng" dirty="0"/>
              <a:t> </a:t>
            </a:r>
            <a:br>
              <a:rPr lang="tr-TR" sz="1400" u="sng" dirty="0"/>
            </a:br>
            <a:r>
              <a:rPr lang="tr-TR" sz="1400" dirty="0"/>
              <a:t>SIVI Organik </a:t>
            </a:r>
            <a:r>
              <a:rPr lang="tr-TR" sz="1400" dirty="0" smtClean="0"/>
              <a:t>GÜBRE</a:t>
            </a:r>
            <a:br>
              <a:rPr lang="tr-TR" sz="1400" dirty="0" smtClean="0"/>
            </a:br>
            <a:r>
              <a:rPr lang="tr-TR" sz="1400" dirty="0"/>
              <a:t/>
            </a:r>
            <a:br>
              <a:rPr lang="tr-TR" sz="1400" dirty="0"/>
            </a:br>
            <a:r>
              <a:rPr lang="tr-TR" sz="1400" b="1" dirty="0" smtClean="0">
                <a:solidFill>
                  <a:srgbClr val="FF0000"/>
                </a:solidFill>
              </a:rPr>
              <a:t>ÜRÜN </a:t>
            </a:r>
            <a:r>
              <a:rPr lang="tr-TR" sz="1400" b="1" dirty="0">
                <a:solidFill>
                  <a:srgbClr val="FF0000"/>
                </a:solidFill>
              </a:rPr>
              <a:t>ÖZELLİKLERİ</a:t>
            </a:r>
            <a:br>
              <a:rPr lang="tr-TR" sz="1400" b="1" dirty="0">
                <a:solidFill>
                  <a:srgbClr val="FF0000"/>
                </a:solidFill>
              </a:rPr>
            </a:br>
            <a:r>
              <a:rPr lang="tr-TR" sz="1400" cap="none" dirty="0" smtClean="0"/>
              <a:t/>
            </a:r>
            <a:br>
              <a:rPr lang="tr-TR" sz="1400" cap="none" dirty="0" smtClean="0"/>
            </a:br>
            <a:r>
              <a:rPr lang="tr-TR" sz="1400" cap="none" dirty="0" smtClean="0"/>
              <a:t>Bünyesinde doğal formda organik asit, aminoasit, antioksidan enzimler ve hormon içeriği bulunan </a:t>
            </a:r>
            <a:r>
              <a:rPr lang="tr-TR" sz="1400" b="1" cap="none" dirty="0" smtClean="0">
                <a:solidFill>
                  <a:srgbClr val="85DE42"/>
                </a:solidFill>
              </a:rPr>
              <a:t>CEMRE-S</a:t>
            </a:r>
            <a:r>
              <a:rPr lang="tr-TR" sz="1400" cap="none" dirty="0" smtClean="0"/>
              <a:t>, bitki menşeli sıvı bir organik gübredir. Soğuk, dolu, su ve tuz stresine karşı etkin koruma sağlar. </a:t>
            </a:r>
            <a:r>
              <a:rPr lang="tr-TR" sz="1400" b="1" cap="none" dirty="0" smtClean="0">
                <a:solidFill>
                  <a:srgbClr val="85DE42"/>
                </a:solidFill>
              </a:rPr>
              <a:t>CEMRE -S</a:t>
            </a:r>
            <a:r>
              <a:rPr lang="tr-TR" sz="1400" cap="none" dirty="0" smtClean="0"/>
              <a:t> bitkilerin fide veya büyüme döneminde karşılaştığı bu stres koşulları karşısında besin ve iyon dengesini mümkün kılar. Gelişimini tamamlamış bitki örtüsünde ise özellikle doludan kaynaklanan yaprak parçalanması ve şekil bozukluğunun giderilmesinde üstün performans gösterir. kuru tarımın yapıldığı bölgelerde, sulamanın gecikmesi veya yağışların bölge ortalamasının atında gerçekleşmesi durumunda bitkilerin kuraklık stresine karşı dayanıklılık mekanizmasını düzenler ve bu olumsuz etkinin bertaraf edilmesini sağlar. </a:t>
            </a:r>
            <a:r>
              <a:rPr lang="tr-TR" sz="1400" b="1" cap="none" dirty="0" smtClean="0">
                <a:solidFill>
                  <a:srgbClr val="85DE42"/>
                </a:solidFill>
              </a:rPr>
              <a:t>CEMRE-S </a:t>
            </a:r>
            <a:r>
              <a:rPr lang="tr-TR" sz="1400" cap="none" dirty="0" smtClean="0"/>
              <a:t>yetiştirme ortamındaki su kalitesinin düşük olması veya coğrafi yapıdan kaynaklanan orta düzeyli tuzluluk halinde ise doğal antioksidan enzim ve organik asitlerle bitkilerin su ve besin alım dengesini sağlar, onları tuz stresine karşı etkili şekilde korur.</a:t>
            </a:r>
            <a:br>
              <a:rPr lang="tr-TR" sz="1400" cap="none" dirty="0" smtClean="0"/>
            </a:br>
            <a:r>
              <a:rPr lang="tr-TR" sz="1400" cap="none" dirty="0"/>
              <a:t/>
            </a:r>
            <a:br>
              <a:rPr lang="tr-TR" sz="1400" cap="none" dirty="0"/>
            </a:br>
            <a:r>
              <a:rPr lang="tr-TR" sz="1400" cap="none" dirty="0" smtClean="0"/>
              <a:t/>
            </a:r>
            <a:br>
              <a:rPr lang="tr-TR" sz="1400" cap="none" dirty="0" smtClean="0"/>
            </a:br>
            <a:r>
              <a:rPr lang="tr-TR" sz="1400" b="1" dirty="0"/>
              <a:t>Garanti Edilen İçerik:</a:t>
            </a:r>
            <a:r>
              <a:rPr lang="tr-TR" sz="1400" dirty="0"/>
              <a:t> </a:t>
            </a:r>
            <a:r>
              <a:rPr lang="tr-TR" sz="1400" cap="none" dirty="0"/>
              <a:t>O</a:t>
            </a:r>
            <a:r>
              <a:rPr lang="tr-TR" sz="1400" cap="none" dirty="0" smtClean="0"/>
              <a:t>rganik </a:t>
            </a:r>
            <a:r>
              <a:rPr lang="tr-TR" sz="1400" cap="none" dirty="0"/>
              <a:t>M</a:t>
            </a:r>
            <a:r>
              <a:rPr lang="tr-TR" sz="1400" cap="none" dirty="0" smtClean="0"/>
              <a:t>adde: %35; Azot (n): %2,5; Organik </a:t>
            </a:r>
            <a:r>
              <a:rPr lang="tr-TR" sz="1400" cap="none" dirty="0"/>
              <a:t>K</a:t>
            </a:r>
            <a:r>
              <a:rPr lang="tr-TR" sz="1400" cap="none" dirty="0" smtClean="0"/>
              <a:t>arbon: %24</a:t>
            </a:r>
            <a:br>
              <a:rPr lang="tr-TR" sz="1400" cap="none" dirty="0" smtClean="0"/>
            </a:br>
            <a:endParaRPr lang="tr-TR" sz="1400" cap="non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Resim 10"/>
          <p:cNvPicPr>
            <a:picLocks noChangeAspect="1"/>
          </p:cNvPicPr>
          <p:nvPr/>
        </p:nvPicPr>
        <p:blipFill>
          <a:blip r:embed="rId5"/>
          <a:stretch>
            <a:fillRect/>
          </a:stretch>
        </p:blipFill>
        <p:spPr>
          <a:xfrm>
            <a:off x="4869703" y="5461948"/>
            <a:ext cx="1323975" cy="958727"/>
          </a:xfrm>
          <a:prstGeom prst="rect">
            <a:avLst/>
          </a:prstGeom>
        </p:spPr>
      </p:pic>
      <p:pic>
        <p:nvPicPr>
          <p:cNvPr id="12" name="Resi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699921481"/>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234462" y="93785"/>
            <a:ext cx="11711353" cy="4829908"/>
          </a:xfrm>
        </p:spPr>
        <p:txBody>
          <a:bodyPr/>
          <a:lstStyle/>
          <a:p>
            <a:r>
              <a:rPr lang="tr-TR" sz="1400" b="1" cap="none" dirty="0" smtClean="0"/>
              <a:t>Uygulama şekli: </a:t>
            </a:r>
            <a:r>
              <a:rPr lang="tr-TR" sz="1400" cap="none" dirty="0" smtClean="0"/>
              <a:t>sıvı </a:t>
            </a:r>
            <a:r>
              <a:rPr lang="tr-TR" sz="1400" cap="none" dirty="0" err="1" smtClean="0"/>
              <a:t>formülasyonda</a:t>
            </a:r>
            <a:r>
              <a:rPr lang="tr-TR" sz="1400" cap="none" dirty="0" smtClean="0"/>
              <a:t> sunulan 2000-3000 ml </a:t>
            </a:r>
            <a:r>
              <a:rPr lang="tr-TR" sz="1400" b="1" cap="none" dirty="0" smtClean="0"/>
              <a:t>CEMRE-S </a:t>
            </a:r>
            <a:r>
              <a:rPr lang="tr-TR" sz="1400" cap="none" dirty="0" smtClean="0"/>
              <a:t>ürünü 100 l suda seyreltilerek fide, fidan ve gelişme aşamasındaki bitkiler için damla sulama sistemi veya </a:t>
            </a:r>
            <a:r>
              <a:rPr lang="tr-TR" sz="1400" cap="none" dirty="0" err="1" smtClean="0"/>
              <a:t>holder</a:t>
            </a:r>
            <a:r>
              <a:rPr lang="tr-TR" sz="1400" cap="none" dirty="0" smtClean="0"/>
              <a:t>/pülverizatörlerle bir dekarlık alanda doğrudan toprağa, bitki yaprak ve gövdesine uygulanabilir.</a:t>
            </a:r>
            <a:br>
              <a:rPr lang="tr-TR" sz="1400" cap="none" dirty="0" smtClean="0"/>
            </a:br>
            <a:r>
              <a:rPr lang="tr-TR" sz="1400" cap="none" dirty="0" smtClean="0"/>
              <a:t/>
            </a:r>
            <a:br>
              <a:rPr lang="tr-TR" sz="1400" cap="none" dirty="0" smtClean="0"/>
            </a:br>
            <a:r>
              <a:rPr lang="tr-TR" sz="1400" b="1" u="sng" cap="none" dirty="0" smtClean="0"/>
              <a:t>TOPRAKTAN UYGULAMA (100 L SU İLE SEYRELTİLİP 1 DA ALANA UYGULANACAK ÜRÜN MİKTARI)</a:t>
            </a:r>
            <a:br>
              <a:rPr lang="tr-TR" sz="1400" b="1" u="sng" cap="none" dirty="0" smtClean="0"/>
            </a:br>
            <a:r>
              <a:rPr lang="tr-TR" sz="1400" b="1" u="sng" cap="none" dirty="0" smtClean="0"/>
              <a:t/>
            </a:r>
            <a:br>
              <a:rPr lang="tr-TR" sz="1400" b="1" u="sng" cap="none" dirty="0" smtClean="0"/>
            </a:br>
            <a:r>
              <a:rPr lang="tr-TR" sz="1400" b="1" cap="none" dirty="0" smtClean="0"/>
              <a:t>Sebzeler: </a:t>
            </a:r>
            <a:r>
              <a:rPr lang="tr-TR" sz="1400" cap="none" dirty="0" smtClean="0"/>
              <a:t>dikimden iki hafta sonra ilk uygulama yapılarak son hasat dönemine kadar 15 gün aralıklarla sürdürülür. Tohum yatağına veya kök bölgesine uygulanır (1500-2000 ml ürün 100 l su ile 1 da alana).</a:t>
            </a:r>
            <a:br>
              <a:rPr lang="tr-TR" sz="1400" cap="none" dirty="0" smtClean="0"/>
            </a:br>
            <a:r>
              <a:rPr lang="tr-TR" sz="1400" b="1" cap="none" dirty="0" smtClean="0"/>
              <a:t>Narenciye</a:t>
            </a:r>
            <a:r>
              <a:rPr lang="tr-TR" sz="1400" cap="none" dirty="0" smtClean="0"/>
              <a:t>: çiçek gözlerinin kabarmaya başladığı dönemde ilk uygulama yapılarak hasat döneminden bir ay öncesine kadar 20-25 gün aralıklarla sürdürülür. Sulama veya damla sulama suyuna katılarak uygulanır (1500-2000 ml ürün, 100 l su ile 1 da alana).</a:t>
            </a:r>
            <a:br>
              <a:rPr lang="tr-TR" sz="1400" cap="none" dirty="0" smtClean="0"/>
            </a:br>
            <a:r>
              <a:rPr lang="tr-TR" sz="1400" b="1" cap="none" dirty="0" smtClean="0"/>
              <a:t>Pamuk</a:t>
            </a:r>
            <a:r>
              <a:rPr lang="tr-TR" sz="1400" cap="none" dirty="0" smtClean="0"/>
              <a:t>: dikimden iki hafta sonra ilk uygulama yapılarak son hasat dönemine kadar 10 gün aralıklarla sürdürülür (1200-1500 ml ürün, 100 l su ile 1 da alana).</a:t>
            </a:r>
            <a:br>
              <a:rPr lang="tr-TR" sz="1400" cap="none" dirty="0" smtClean="0"/>
            </a:br>
            <a:r>
              <a:rPr lang="tr-TR" sz="1400" b="1" cap="none" dirty="0" smtClean="0"/>
              <a:t>Meyve ağaçları</a:t>
            </a:r>
            <a:r>
              <a:rPr lang="tr-TR" sz="1400" cap="none" dirty="0" smtClean="0"/>
              <a:t>: tomurcuklanma, çiçeklenme ve meyve oluşumu döneminde ve meyvelerin büyümeye devam ettiği mevsim ortasında uygulanır (1500-2000 ml ürün, 100 l su ile 1 da alana).</a:t>
            </a:r>
            <a:br>
              <a:rPr lang="tr-TR" sz="1400" cap="none" dirty="0" smtClean="0"/>
            </a:br>
            <a:r>
              <a:rPr lang="tr-TR" sz="1400" b="1" cap="none" dirty="0" smtClean="0"/>
              <a:t>Tarla bitkileri</a:t>
            </a:r>
            <a:r>
              <a:rPr lang="tr-TR" sz="1400" cap="none" dirty="0" smtClean="0"/>
              <a:t>: her sulama suyuyla birlikte büyüme dönemi boyunca 3 kez uygulanır (1500-2000 ml ürün, 100 l su ile 1 da alana).</a:t>
            </a:r>
            <a:br>
              <a:rPr lang="tr-TR" sz="1400" cap="none" dirty="0" smtClean="0"/>
            </a:br>
            <a:r>
              <a:rPr lang="tr-TR" sz="1400" b="1" cap="none" dirty="0" smtClean="0"/>
              <a:t>Çiçekler, karpuz, kavun, kabak</a:t>
            </a:r>
            <a:r>
              <a:rPr lang="tr-TR" sz="1400" cap="none" dirty="0" smtClean="0"/>
              <a:t>: bitki büyüme dönemi boyunca; fide, tomurcuk ve çiçek devresinde, 15 gün aralıklarla 3 kez uygulanır (1500-2000 ml ürün, 100 l su ile 1 da alana).</a:t>
            </a:r>
            <a:br>
              <a:rPr lang="tr-TR" sz="1400" cap="none" dirty="0" smtClean="0"/>
            </a:br>
            <a:r>
              <a:rPr lang="tr-TR" sz="1400" b="1" cap="none" dirty="0" smtClean="0"/>
              <a:t>Çim alanlar: </a:t>
            </a:r>
            <a:r>
              <a:rPr lang="tr-TR" sz="1400" cap="none" dirty="0" smtClean="0"/>
              <a:t>yetişme dönemi boyunca 3 kez uygulanır (2000-3000 ml ürün, 100 l su ile 1 da alana).</a:t>
            </a:r>
            <a:br>
              <a:rPr lang="tr-TR" sz="1400" cap="none" dirty="0" smtClean="0"/>
            </a:br>
            <a:r>
              <a:rPr lang="tr-TR" sz="1400" b="1" cap="none" dirty="0" smtClean="0"/>
              <a:t>Bağ: </a:t>
            </a:r>
            <a:r>
              <a:rPr lang="tr-TR" sz="1400" cap="none" dirty="0" smtClean="0"/>
              <a:t>yaprakların oluşumundan hasat dönemine kadar; çiçek öncesi, çiçek sonrası ve meyve fındık büyüklüğünde iken 3 kez 25 gün aralıklarla uygulanır (1500-2000 ml ürün, 100 l su ile 1 da alana).</a:t>
            </a:r>
            <a:br>
              <a:rPr lang="tr-TR" sz="1400" cap="none" dirty="0" smtClean="0"/>
            </a:br>
            <a:r>
              <a:rPr lang="tr-TR" sz="1400" b="1" cap="none" dirty="0" smtClean="0"/>
              <a:t>Muz</a:t>
            </a:r>
            <a:r>
              <a:rPr lang="tr-TR" sz="1400" cap="none" dirty="0" smtClean="0"/>
              <a:t>: meyve oluşum döneminden itibaren uygulanır (1500-2000 ml ürün, 100 l su ile 1 da alana).</a:t>
            </a:r>
            <a:br>
              <a:rPr lang="tr-TR" sz="1400" cap="none" dirty="0" smtClean="0"/>
            </a:br>
            <a:endParaRPr lang="tr-TR" sz="1400" cap="non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stretch>
            <a:fillRect/>
          </a:stretch>
        </p:blipFill>
        <p:spPr>
          <a:xfrm>
            <a:off x="4869703" y="5461948"/>
            <a:ext cx="1323975" cy="958727"/>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203421303"/>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39968" y="93785"/>
            <a:ext cx="11465169" cy="4829908"/>
          </a:xfrm>
        </p:spPr>
        <p:txBody>
          <a:bodyPr/>
          <a:lstStyle/>
          <a:p>
            <a:r>
              <a:rPr lang="tr-TR" sz="1400" b="1" u="sng" cap="none" dirty="0" smtClean="0"/>
              <a:t>YAPRAKTAN UYGULAMA (100 L SU İLE SEYRELTİLİP 1 DA ALANA UYGULANACAK ÜRÜN MİKTARI)</a:t>
            </a:r>
            <a:br>
              <a:rPr lang="tr-TR" sz="1400" b="1" u="sng" cap="none" dirty="0" smtClean="0"/>
            </a:br>
            <a:r>
              <a:rPr lang="tr-TR" sz="1400" b="1" u="sng" cap="none" dirty="0" smtClean="0"/>
              <a:t/>
            </a:r>
            <a:br>
              <a:rPr lang="tr-TR" sz="1400" b="1" u="sng" cap="none" dirty="0" smtClean="0"/>
            </a:br>
            <a:r>
              <a:rPr lang="tr-TR" sz="1400" b="1" cap="none" dirty="0" smtClean="0"/>
              <a:t>Sebzeler: </a:t>
            </a:r>
            <a:r>
              <a:rPr lang="tr-TR" sz="1400" cap="none" dirty="0" smtClean="0"/>
              <a:t>dikimden iki hafta sonra ilk uygulama yapılır ve hasada 15 gün kalana kadar sürdürülür (500-1000 ml ürün, 100 L su ile 1 da alana).</a:t>
            </a:r>
            <a:br>
              <a:rPr lang="tr-TR" sz="1400" cap="none" dirty="0" smtClean="0"/>
            </a:br>
            <a:r>
              <a:rPr lang="tr-TR" sz="1400" cap="none" dirty="0" smtClean="0"/>
              <a:t/>
            </a:r>
            <a:br>
              <a:rPr lang="tr-TR" sz="1400" cap="none" dirty="0" smtClean="0"/>
            </a:br>
            <a:r>
              <a:rPr lang="tr-TR" sz="1400" b="1" cap="none" dirty="0" smtClean="0"/>
              <a:t>Narenciye</a:t>
            </a:r>
            <a:r>
              <a:rPr lang="tr-TR" sz="1400" cap="none" dirty="0" smtClean="0"/>
              <a:t>: meyve tutumundan itibaren ve meyve normal iriliğine ulaşıncaya kadar uygulanır. </a:t>
            </a:r>
            <a:r>
              <a:rPr lang="tr-TR" sz="1400" cap="none" dirty="0" err="1" smtClean="0"/>
              <a:t>Holderle</a:t>
            </a:r>
            <a:r>
              <a:rPr lang="tr-TR" sz="1400" cap="none" dirty="0" smtClean="0"/>
              <a:t> ve yağmurlama suyuna katılarak verilebilir (750-1500 ml ürün, 100 L su ile 1 da alana).</a:t>
            </a:r>
            <a:br>
              <a:rPr lang="tr-TR" sz="1400" cap="none" dirty="0" smtClean="0"/>
            </a:br>
            <a:r>
              <a:rPr lang="tr-TR" sz="1400" cap="none" dirty="0" smtClean="0"/>
              <a:t/>
            </a:r>
            <a:br>
              <a:rPr lang="tr-TR" sz="1400" cap="none" dirty="0" smtClean="0"/>
            </a:br>
            <a:r>
              <a:rPr lang="tr-TR" sz="1400" b="1" cap="none" dirty="0" smtClean="0"/>
              <a:t>Pamuk</a:t>
            </a:r>
            <a:r>
              <a:rPr lang="tr-TR" sz="1400" cap="none" dirty="0" smtClean="0"/>
              <a:t>: çiçeklenme ve koza oluşum döneminde uygulanır (600-1000 ml ürün, 100 L su ile 1 da alana).</a:t>
            </a:r>
            <a:br>
              <a:rPr lang="tr-TR" sz="1400" cap="none" dirty="0" smtClean="0"/>
            </a:br>
            <a:r>
              <a:rPr lang="tr-TR" sz="1400" cap="none" dirty="0" smtClean="0"/>
              <a:t/>
            </a:r>
            <a:br>
              <a:rPr lang="tr-TR" sz="1400" cap="none" dirty="0" smtClean="0"/>
            </a:br>
            <a:r>
              <a:rPr lang="tr-TR" sz="1400" b="1" cap="none" dirty="0" smtClean="0"/>
              <a:t>Meyve ağaçları</a:t>
            </a:r>
            <a:r>
              <a:rPr lang="tr-TR" sz="1400" cap="none" dirty="0" smtClean="0"/>
              <a:t>: tomurcuklanma, çiçeklenme ve meyve oluşumu döneminde ve meyvelerin büyümeye devam ettiği mevsim ortasında uygulanır (750-1250 ml ürün, 100 L su ile 1 da alana).</a:t>
            </a:r>
            <a:br>
              <a:rPr lang="tr-TR" sz="1400" cap="none" dirty="0" smtClean="0"/>
            </a:br>
            <a:r>
              <a:rPr lang="tr-TR" sz="1400" cap="none" dirty="0" smtClean="0"/>
              <a:t/>
            </a:r>
            <a:br>
              <a:rPr lang="tr-TR" sz="1400" cap="none" dirty="0" smtClean="0"/>
            </a:br>
            <a:r>
              <a:rPr lang="tr-TR" sz="1400" b="1" cap="none" dirty="0" smtClean="0"/>
              <a:t>Tarla bitkileri</a:t>
            </a:r>
            <a:r>
              <a:rPr lang="tr-TR" sz="1400" cap="none" dirty="0" smtClean="0"/>
              <a:t>: yabancı ot ilaçları ile birlikte 2 kez uygulanır (500-1000 ml ürün, 100 L su ile 1 da alana).</a:t>
            </a:r>
            <a:br>
              <a:rPr lang="tr-TR" sz="1400" cap="none" dirty="0" smtClean="0"/>
            </a:br>
            <a:r>
              <a:rPr lang="tr-TR" sz="1400" cap="none" dirty="0" smtClean="0"/>
              <a:t/>
            </a:r>
            <a:br>
              <a:rPr lang="tr-TR" sz="1400" cap="none" dirty="0" smtClean="0"/>
            </a:br>
            <a:r>
              <a:rPr lang="tr-TR" sz="1400" b="1" cap="none" dirty="0" smtClean="0"/>
              <a:t>Çiçekler, karpuz, kavun, kabak</a:t>
            </a:r>
            <a:r>
              <a:rPr lang="tr-TR" sz="1400" cap="none" dirty="0" smtClean="0"/>
              <a:t>: yetişme döneminden hasat dönemine kadar bitkinin her devresinde 3-5 kez uygulanır (400-800 ml ürün, 100 L su ile 1 da alana).</a:t>
            </a:r>
            <a:br>
              <a:rPr lang="tr-TR" sz="1400" cap="none" dirty="0" smtClean="0"/>
            </a:br>
            <a:r>
              <a:rPr lang="tr-TR" sz="1400" cap="none" dirty="0" smtClean="0"/>
              <a:t/>
            </a:r>
            <a:br>
              <a:rPr lang="tr-TR" sz="1400" cap="none" dirty="0" smtClean="0"/>
            </a:br>
            <a:r>
              <a:rPr lang="tr-TR" sz="1400" b="1" cap="none" dirty="0" smtClean="0"/>
              <a:t>Bağ: </a:t>
            </a:r>
            <a:r>
              <a:rPr lang="tr-TR" sz="1400" cap="none" dirty="0" smtClean="0"/>
              <a:t>yaprakların oluşumundan hasat dönemine kadar; çiçek öncesi, çiçek sonrası ve meyve fındık büyüklüğünde iken 3 kez 30 gün aralıklarla uygulanır (750-1250 ml ürün, 100 L su ile 1 da alana).</a:t>
            </a:r>
            <a:br>
              <a:rPr lang="tr-TR" sz="1400" cap="none" dirty="0" smtClean="0"/>
            </a:br>
            <a:r>
              <a:rPr lang="tr-TR" sz="1400" cap="none" dirty="0" smtClean="0"/>
              <a:t/>
            </a:r>
            <a:br>
              <a:rPr lang="tr-TR" sz="1400" cap="none" dirty="0" smtClean="0"/>
            </a:br>
            <a:r>
              <a:rPr lang="tr-TR" sz="1400" b="1" cap="none" dirty="0" smtClean="0"/>
              <a:t>Kullanmadan önce iyice çalkalayınız.</a:t>
            </a:r>
            <a:br>
              <a:rPr lang="tr-TR" sz="1400" b="1" cap="none" dirty="0" smtClean="0"/>
            </a:br>
            <a:r>
              <a:rPr lang="tr-TR" sz="1400" b="1" cap="none" dirty="0" smtClean="0"/>
              <a:t>Raf ömrü üretim tarihinden itibaren 3 yıldır.</a:t>
            </a:r>
            <a:r>
              <a:rPr lang="tr-TR" sz="1400" cap="none" dirty="0" smtClean="0"/>
              <a:t/>
            </a:r>
            <a:br>
              <a:rPr lang="tr-TR" sz="1400" cap="none" dirty="0" smtClean="0"/>
            </a:br>
            <a:endParaRPr lang="tr-TR" sz="1400" cap="non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stretch>
            <a:fillRect/>
          </a:stretch>
        </p:blipFill>
        <p:spPr>
          <a:xfrm>
            <a:off x="4869703" y="5461948"/>
            <a:ext cx="1323975" cy="958727"/>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442937604"/>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5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6837528" y="914400"/>
            <a:ext cx="2210938" cy="365760"/>
          </a:xfrm>
          <a:prstGeom prst="rect">
            <a:avLst/>
          </a:prstGeom>
          <a:solidFill>
            <a:srgbClr val="258B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TOHUM KAPLAMA</a:t>
            </a:r>
            <a:endParaRPr lang="tr-TR" dirty="0"/>
          </a:p>
        </p:txBody>
      </p:sp>
    </p:spTree>
    <p:extLst>
      <p:ext uri="{BB962C8B-B14F-4D97-AF65-F5344CB8AC3E}">
        <p14:creationId xmlns:p14="http://schemas.microsoft.com/office/powerpoint/2010/main" val="7204397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3709" y="208834"/>
            <a:ext cx="11125058" cy="4841631"/>
          </a:xfrm>
        </p:spPr>
        <p:txBody>
          <a:bodyPr/>
          <a:lstStyle/>
          <a:p>
            <a:r>
              <a:rPr lang="tr-TR" sz="1400" b="1" u="sng" dirty="0">
                <a:solidFill>
                  <a:srgbClr val="85DE42"/>
                </a:solidFill>
              </a:rPr>
              <a:t>BOLWORM </a:t>
            </a:r>
            <a:r>
              <a:rPr lang="tr-TR" sz="1400" b="1" u="sng" cap="none" dirty="0" smtClean="0">
                <a:solidFill>
                  <a:srgbClr val="85DE42"/>
                </a:solidFill>
              </a:rPr>
              <a:t>TOHUM KAPLAMA</a:t>
            </a:r>
            <a:r>
              <a:rPr lang="tr-TR" sz="1400" b="1" u="sng" cap="none" dirty="0">
                <a:solidFill>
                  <a:srgbClr val="85DE42"/>
                </a:solidFill>
              </a:rPr>
              <a:t/>
            </a:r>
            <a:br>
              <a:rPr lang="tr-TR" sz="1400" b="1" u="sng" cap="none" dirty="0">
                <a:solidFill>
                  <a:srgbClr val="85DE42"/>
                </a:solidFill>
              </a:rPr>
            </a:br>
            <a:r>
              <a:rPr lang="tr-TR" sz="1200" u="sng" dirty="0"/>
              <a:t> </a:t>
            </a:r>
            <a:br>
              <a:rPr lang="tr-TR" sz="1200" u="sng" dirty="0"/>
            </a:br>
            <a:r>
              <a:rPr lang="tr-TR" sz="1200" dirty="0"/>
              <a:t>SIVI Organik GÜBRE</a:t>
            </a:r>
            <a:br>
              <a:rPr lang="tr-TR" sz="1200" dirty="0"/>
            </a:br>
            <a:r>
              <a:rPr lang="tr-TR" sz="1200" dirty="0"/>
              <a:t/>
            </a:r>
            <a:br>
              <a:rPr lang="tr-TR" sz="1200" dirty="0"/>
            </a:br>
            <a:r>
              <a:rPr lang="tr-TR" sz="1200" b="1" dirty="0">
                <a:solidFill>
                  <a:srgbClr val="FF0000"/>
                </a:solidFill>
              </a:rPr>
              <a:t>ÜRÜN ÖZELLİKLERİ</a:t>
            </a:r>
            <a:br>
              <a:rPr lang="tr-TR" sz="1200" b="1" dirty="0">
                <a:solidFill>
                  <a:srgbClr val="FF0000"/>
                </a:solidFill>
              </a:rPr>
            </a:br>
            <a:r>
              <a:rPr lang="tr-TR" sz="1200" b="1" dirty="0" smtClean="0"/>
              <a:t/>
            </a:r>
            <a:br>
              <a:rPr lang="tr-TR" sz="1200" b="1" dirty="0" smtClean="0"/>
            </a:br>
            <a:r>
              <a:rPr lang="tr-TR" sz="1200" b="1" dirty="0" smtClean="0">
                <a:solidFill>
                  <a:srgbClr val="85DE42"/>
                </a:solidFill>
              </a:rPr>
              <a:t>BOLWORM TOHUM KAPLAMA</a:t>
            </a:r>
            <a:r>
              <a:rPr lang="tr-TR" sz="1200" dirty="0" smtClean="0">
                <a:solidFill>
                  <a:srgbClr val="85DE42"/>
                </a:solidFill>
              </a:rPr>
              <a:t>, </a:t>
            </a:r>
            <a:r>
              <a:rPr lang="tr-TR" sz="1400" cap="none" dirty="0" smtClean="0"/>
              <a:t>Doğal formdaki </a:t>
            </a:r>
            <a:r>
              <a:rPr lang="tr-TR" sz="1400" i="1" cap="none" dirty="0" err="1" smtClean="0"/>
              <a:t>bacillus</a:t>
            </a:r>
            <a:r>
              <a:rPr lang="tr-TR" sz="1400" i="1" cap="none" dirty="0" smtClean="0"/>
              <a:t> </a:t>
            </a:r>
            <a:r>
              <a:rPr lang="tr-TR" sz="1400" i="1" cap="none" dirty="0" err="1" smtClean="0"/>
              <a:t>subtilis</a:t>
            </a:r>
            <a:r>
              <a:rPr lang="tr-TR" sz="1400" i="1" cap="none" dirty="0" smtClean="0"/>
              <a:t>, </a:t>
            </a:r>
            <a:r>
              <a:rPr lang="tr-TR" sz="1400" i="1" cap="none" dirty="0" err="1" smtClean="0"/>
              <a:t>bacillus</a:t>
            </a:r>
            <a:r>
              <a:rPr lang="tr-TR" sz="1400" i="1" cap="none" dirty="0" smtClean="0"/>
              <a:t> </a:t>
            </a:r>
            <a:r>
              <a:rPr lang="tr-TR" sz="1400" i="1" cap="none" dirty="0" err="1" smtClean="0"/>
              <a:t>megaterium</a:t>
            </a:r>
            <a:r>
              <a:rPr lang="tr-TR" sz="1400" i="1" cap="none" dirty="0" smtClean="0"/>
              <a:t> ve </a:t>
            </a:r>
            <a:r>
              <a:rPr lang="tr-TR" sz="1400" i="1" cap="none" dirty="0" err="1" smtClean="0"/>
              <a:t>lactococcus</a:t>
            </a:r>
            <a:r>
              <a:rPr lang="tr-TR" sz="1400" i="1" cap="none" dirty="0" smtClean="0"/>
              <a:t> </a:t>
            </a:r>
            <a:r>
              <a:rPr lang="tr-TR" sz="1400" i="1" cap="none" dirty="0" err="1" smtClean="0"/>
              <a:t>spp</a:t>
            </a:r>
            <a:r>
              <a:rPr lang="tr-TR" sz="1400" cap="none" dirty="0" smtClean="0"/>
              <a:t>. </a:t>
            </a:r>
            <a:r>
              <a:rPr lang="tr-TR" sz="1400" cap="none" dirty="0" err="1" smtClean="0"/>
              <a:t>İzolatlarını</a:t>
            </a:r>
            <a:r>
              <a:rPr lang="tr-TR" sz="1400" cap="none" dirty="0" smtClean="0"/>
              <a:t> içeren </a:t>
            </a:r>
            <a:r>
              <a:rPr lang="tr-TR" sz="1400" cap="none" dirty="0" err="1" smtClean="0"/>
              <a:t>mikrobiyal</a:t>
            </a:r>
            <a:r>
              <a:rPr lang="tr-TR" sz="1400" cap="none" dirty="0" smtClean="0"/>
              <a:t> bir gübredir. Bitki tohumlarını kaplayarak hızla çoğalır ve bitkiden beslenmeksizin bitki için besin alınımını artırıcı salgılar oluşturur. Atmosferdeki serbest azotun bitkiye alınmasını sağlar. Doğal organik asit, aminoasit, </a:t>
            </a:r>
            <a:r>
              <a:rPr lang="tr-TR" sz="1400" cap="none" dirty="0" err="1" smtClean="0"/>
              <a:t>oksin</a:t>
            </a:r>
            <a:r>
              <a:rPr lang="tr-TR" sz="1400" cap="none" dirty="0" smtClean="0"/>
              <a:t> ve </a:t>
            </a:r>
            <a:r>
              <a:rPr lang="tr-TR" sz="1400" cap="none" dirty="0" err="1" smtClean="0"/>
              <a:t>sitokinin</a:t>
            </a:r>
            <a:r>
              <a:rPr lang="tr-TR" sz="1400" cap="none" dirty="0" smtClean="0"/>
              <a:t> teşvikiyle, kardeşlenme, meyve tutumu, saçak kök oluşumu, yaprak ve kök gelişimine yardımcı olur. Bitki gelişiminin ilk evresinde tohum çimlenmesini ve köklenmeyi, saçak kök oluşumunu ve gelişimini; sonraki aşamada ise bitkilerin yaprak ve gövde gelişimini sağlar. Bu şekilde ürün miktarını artırır. Topraktaki organik maddelerin </a:t>
            </a:r>
            <a:r>
              <a:rPr lang="tr-TR" sz="1400" cap="none" dirty="0" err="1" smtClean="0"/>
              <a:t>mineralizasyonunu</a:t>
            </a:r>
            <a:r>
              <a:rPr lang="tr-TR" sz="1400" cap="none" dirty="0" smtClean="0"/>
              <a:t>, mineral maddelerin ise çözünürlüğünü kolaylaştırır. Fosfor (P) ve kalsiyum (</a:t>
            </a:r>
            <a:r>
              <a:rPr lang="tr-TR" sz="1400" cap="none" dirty="0" err="1" smtClean="0"/>
              <a:t>ca</a:t>
            </a:r>
            <a:r>
              <a:rPr lang="tr-TR" sz="1400" cap="none" dirty="0" smtClean="0"/>
              <a:t>) başta olmak üzere bitkinin hemen ihtiyaç duyduğu NH4 ve NO3 besinlerinin ve toprakta </a:t>
            </a:r>
            <a:r>
              <a:rPr lang="tr-TR" sz="1400" cap="none" dirty="0" err="1" smtClean="0"/>
              <a:t>yarayışlılığı</a:t>
            </a:r>
            <a:r>
              <a:rPr lang="tr-TR" sz="1400" cap="none" dirty="0" smtClean="0"/>
              <a:t> az olan mg, fe, </a:t>
            </a:r>
            <a:r>
              <a:rPr lang="tr-TR" sz="1400" cap="none" dirty="0" err="1" smtClean="0"/>
              <a:t>mn</a:t>
            </a:r>
            <a:r>
              <a:rPr lang="tr-TR" sz="1400" cap="none" dirty="0" smtClean="0"/>
              <a:t>, </a:t>
            </a:r>
            <a:r>
              <a:rPr lang="tr-TR" sz="1400" cap="none" dirty="0" err="1" smtClean="0"/>
              <a:t>zn</a:t>
            </a:r>
            <a:r>
              <a:rPr lang="tr-TR" sz="1400" cap="none" dirty="0" smtClean="0"/>
              <a:t> ve </a:t>
            </a:r>
            <a:r>
              <a:rPr lang="tr-TR" sz="1400" cap="none" dirty="0" err="1" smtClean="0"/>
              <a:t>cu</a:t>
            </a:r>
            <a:r>
              <a:rPr lang="tr-TR" sz="1400" cap="none" dirty="0" smtClean="0"/>
              <a:t> gibi elementlerin bitkiye yarayışlı halde alımını sağlar. Ürün kalite ve miktar artışının yanı sıra bitkiyi çevresel stres koşullarına karşı dayanıklı kılar. </a:t>
            </a:r>
            <a:r>
              <a:rPr lang="tr-TR" sz="1400" b="1" cap="none" dirty="0" smtClean="0">
                <a:solidFill>
                  <a:srgbClr val="85DE42"/>
                </a:solidFill>
              </a:rPr>
              <a:t>BOLWORM TOHUM KAPLAMA</a:t>
            </a:r>
            <a:r>
              <a:rPr lang="tr-TR" sz="1400" cap="none" dirty="0" smtClean="0">
                <a:solidFill>
                  <a:srgbClr val="85DE42"/>
                </a:solidFill>
              </a:rPr>
              <a:t>, </a:t>
            </a:r>
            <a:r>
              <a:rPr lang="tr-TR" sz="1400" cap="none" dirty="0" smtClean="0"/>
              <a:t>bitkilerin ürettiği ve bitki gelişimini olumsuz etkileyen ikincil </a:t>
            </a:r>
            <a:r>
              <a:rPr lang="tr-TR" sz="1400" cap="none" dirty="0" err="1" smtClean="0"/>
              <a:t>metabolitler</a:t>
            </a:r>
            <a:r>
              <a:rPr lang="tr-TR" sz="1400" cap="none" dirty="0" smtClean="0"/>
              <a:t> ve zararlı bileşikleri parçalayarak ortamdan uzaklaştırır. Kök bölgesinde meydana gelen hastalık ve patojenlerin yaşam koşullarını yok eder. Bu sayede münavebe imkânlarının sınırlı olduğu alanlarda, takip eden yılda aynı ürünün ekilmesinden kaynaklanan verim kayıplarının azaltılmasını sağlar. Özellikle yüksek kireç içeriğine ve yüksek </a:t>
            </a:r>
            <a:r>
              <a:rPr lang="tr-TR" sz="1400" cap="none" dirty="0" err="1" smtClean="0"/>
              <a:t>ph</a:t>
            </a:r>
            <a:r>
              <a:rPr lang="tr-TR" sz="1400" cap="none" dirty="0" smtClean="0"/>
              <a:t> değerine sahip topraklarda kireç çözünürlüğünü artırarak toprak </a:t>
            </a:r>
            <a:r>
              <a:rPr lang="tr-TR" sz="1400" cap="none" dirty="0" err="1" smtClean="0"/>
              <a:t>ph’sının</a:t>
            </a:r>
            <a:r>
              <a:rPr lang="tr-TR" sz="1400" cap="none" dirty="0" smtClean="0"/>
              <a:t> kök </a:t>
            </a:r>
            <a:r>
              <a:rPr lang="tr-TR" sz="1400" cap="none" dirty="0" err="1" smtClean="0"/>
              <a:t>rizosfer</a:t>
            </a:r>
            <a:r>
              <a:rPr lang="tr-TR" sz="1400" cap="none" dirty="0" smtClean="0"/>
              <a:t> bölgesinde azalmasına katkıda bulunur.</a:t>
            </a:r>
            <a:br>
              <a:rPr lang="tr-TR" sz="1400" cap="none" dirty="0" smtClean="0"/>
            </a:br>
            <a:r>
              <a:rPr lang="tr-TR" sz="1400" cap="none" dirty="0" smtClean="0"/>
              <a:t/>
            </a:r>
            <a:br>
              <a:rPr lang="tr-TR" sz="1400" cap="none" dirty="0" smtClean="0"/>
            </a:br>
            <a:r>
              <a:rPr lang="tr-TR" sz="1400" cap="none" dirty="0"/>
              <a:t/>
            </a:r>
            <a:br>
              <a:rPr lang="tr-TR" sz="1400" cap="none" dirty="0"/>
            </a:br>
            <a:r>
              <a:rPr lang="tr-TR" sz="1400" b="1" cap="none" dirty="0" smtClean="0">
                <a:solidFill>
                  <a:srgbClr val="258B2A"/>
                </a:solidFill>
              </a:rPr>
              <a:t>GARANTİ EDİLEN İÇERİK		W/W</a:t>
            </a:r>
            <a:br>
              <a:rPr lang="tr-TR" sz="1400" b="1" cap="none" dirty="0" smtClean="0">
                <a:solidFill>
                  <a:srgbClr val="258B2A"/>
                </a:solidFill>
              </a:rPr>
            </a:br>
            <a:r>
              <a:rPr lang="tr-TR" sz="1200" cap="none" dirty="0" smtClean="0"/>
              <a:t>Toplam Canlı Organizma		                 1x10</a:t>
            </a:r>
            <a:r>
              <a:rPr lang="tr-TR" sz="1200" cap="none" baseline="30000" dirty="0" smtClean="0"/>
              <a:t>6</a:t>
            </a:r>
            <a:r>
              <a:rPr lang="tr-TR" sz="1200" cap="none" dirty="0" smtClean="0"/>
              <a:t> </a:t>
            </a:r>
            <a:r>
              <a:rPr lang="tr-TR" sz="1200" cap="none" dirty="0" err="1" smtClean="0"/>
              <a:t>Kob</a:t>
            </a:r>
            <a:r>
              <a:rPr lang="tr-TR" sz="1200" cap="none" dirty="0" smtClean="0"/>
              <a:t>/ml</a:t>
            </a:r>
            <a:r>
              <a:rPr lang="tr-TR" sz="1400" cap="none" dirty="0" smtClean="0"/>
              <a:t/>
            </a:r>
            <a:br>
              <a:rPr lang="tr-TR" sz="1400" cap="none" dirty="0" smtClean="0"/>
            </a:br>
            <a:endParaRPr lang="tr-TR" sz="1400" cap="none"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sim 7"/>
          <p:cNvPicPr>
            <a:picLocks noChangeAspect="1"/>
          </p:cNvPicPr>
          <p:nvPr/>
        </p:nvPicPr>
        <p:blipFill>
          <a:blip r:embed="rId5"/>
          <a:stretch>
            <a:fillRect/>
          </a:stretch>
        </p:blipFill>
        <p:spPr>
          <a:xfrm>
            <a:off x="4869703" y="5461948"/>
            <a:ext cx="1323975" cy="95872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35402900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64010" y="365759"/>
            <a:ext cx="11170790" cy="4546209"/>
          </a:xfrm>
        </p:spPr>
        <p:txBody>
          <a:bodyPr/>
          <a:lstStyle/>
          <a:p>
            <a:r>
              <a:rPr lang="tr-TR" sz="1400" b="1" cap="none" dirty="0" smtClean="0"/>
              <a:t>Organik tarım kanunu ve organik tarımın esasları ve uygulanmasına ilişkin yönetmelik çerçevesinde TR-OT-010 yetki numaralı CERES GMBH tarafından sertifikalandırılmıştır.</a:t>
            </a:r>
            <a:br>
              <a:rPr lang="tr-TR" sz="1400" b="1" cap="none" dirty="0" smtClean="0"/>
            </a:br>
            <a:r>
              <a:rPr lang="tr-TR" sz="1400" cap="none" dirty="0" smtClean="0"/>
              <a:t/>
            </a:r>
            <a:br>
              <a:rPr lang="tr-TR" sz="1400" cap="none" dirty="0" smtClean="0"/>
            </a:br>
            <a:r>
              <a:rPr lang="tr-TR" sz="1400" b="1" cap="none" dirty="0" smtClean="0"/>
              <a:t>Garanti edilen içerik: </a:t>
            </a:r>
            <a:r>
              <a:rPr lang="tr-TR" sz="1400" i="1" cap="none" dirty="0" err="1" smtClean="0"/>
              <a:t>baciullus</a:t>
            </a:r>
            <a:r>
              <a:rPr lang="tr-TR" sz="1400" i="1" cap="none" dirty="0" smtClean="0"/>
              <a:t> </a:t>
            </a:r>
            <a:r>
              <a:rPr lang="tr-TR" sz="1400" i="1" cap="none" dirty="0" err="1" smtClean="0"/>
              <a:t>subtilis</a:t>
            </a:r>
            <a:r>
              <a:rPr lang="tr-TR" sz="1400" cap="none" dirty="0" smtClean="0"/>
              <a:t>; </a:t>
            </a:r>
            <a:r>
              <a:rPr lang="tr-TR" sz="1400" i="1" cap="none" dirty="0" err="1" smtClean="0"/>
              <a:t>baciullus</a:t>
            </a:r>
            <a:r>
              <a:rPr lang="tr-TR" sz="1400" i="1" cap="none" dirty="0" smtClean="0"/>
              <a:t> </a:t>
            </a:r>
            <a:r>
              <a:rPr lang="tr-TR" sz="1400" i="1" cap="none" dirty="0" err="1" smtClean="0"/>
              <a:t>megaterium</a:t>
            </a:r>
            <a:r>
              <a:rPr lang="tr-TR" sz="1400" i="1" cap="none" dirty="0" smtClean="0"/>
              <a:t> ve </a:t>
            </a:r>
            <a:r>
              <a:rPr lang="tr-TR" sz="1400" i="1" cap="none" dirty="0" err="1" smtClean="0"/>
              <a:t>lactococcus</a:t>
            </a:r>
            <a:r>
              <a:rPr lang="tr-TR" sz="1400" i="1" cap="none" dirty="0" smtClean="0"/>
              <a:t> spp.</a:t>
            </a:r>
            <a:r>
              <a:rPr lang="tr-TR" sz="1400" cap="none" dirty="0" smtClean="0"/>
              <a:t>1x10</a:t>
            </a:r>
            <a:r>
              <a:rPr lang="tr-TR" sz="1400" cap="none" baseline="30000" dirty="0" smtClean="0"/>
              <a:t>6 </a:t>
            </a:r>
            <a:r>
              <a:rPr lang="tr-TR" sz="1400" cap="none" dirty="0" smtClean="0"/>
              <a:t>KOB/ml</a:t>
            </a:r>
            <a:br>
              <a:rPr lang="tr-TR" sz="1400" cap="none" dirty="0" smtClean="0"/>
            </a:br>
            <a:r>
              <a:rPr lang="tr-TR" sz="1400" cap="none" dirty="0" smtClean="0"/>
              <a:t/>
            </a:r>
            <a:br>
              <a:rPr lang="tr-TR" sz="1400" cap="none" dirty="0" smtClean="0"/>
            </a:br>
            <a:r>
              <a:rPr lang="tr-TR" sz="1400" b="1" cap="none" dirty="0"/>
              <a:t>u</a:t>
            </a:r>
            <a:r>
              <a:rPr lang="tr-TR" sz="1400" b="1" cap="none" dirty="0" smtClean="0"/>
              <a:t>ygulama şekli: </a:t>
            </a:r>
            <a:r>
              <a:rPr lang="tr-TR" sz="1400" cap="none" dirty="0" smtClean="0"/>
              <a:t>sıvı </a:t>
            </a:r>
            <a:r>
              <a:rPr lang="tr-TR" sz="1400" cap="none" dirty="0" err="1" smtClean="0"/>
              <a:t>formülasyonda</a:t>
            </a:r>
            <a:r>
              <a:rPr lang="tr-TR" sz="1400" cap="none" dirty="0" smtClean="0"/>
              <a:t> sunulan </a:t>
            </a:r>
            <a:r>
              <a:rPr lang="tr-TR" sz="1400" b="1" dirty="0">
                <a:solidFill>
                  <a:srgbClr val="85DE42"/>
                </a:solidFill>
              </a:rPr>
              <a:t>BOLWORM </a:t>
            </a:r>
            <a:r>
              <a:rPr lang="tr-TR" sz="1400" b="1" dirty="0" smtClean="0">
                <a:solidFill>
                  <a:srgbClr val="85DE42"/>
                </a:solidFill>
              </a:rPr>
              <a:t>TOHUM KAPLAMA</a:t>
            </a:r>
            <a:r>
              <a:rPr lang="tr-TR" sz="1400" cap="none" dirty="0" smtClean="0"/>
              <a:t>, tohuma uygulanır. Uygun doz oranları aşılmamalıdır. </a:t>
            </a:r>
            <a:br>
              <a:rPr lang="tr-TR" sz="1400" cap="none" dirty="0" smtClean="0"/>
            </a:br>
            <a:r>
              <a:rPr lang="tr-TR" sz="1400" cap="none" dirty="0" smtClean="0"/>
              <a:t/>
            </a:r>
            <a:br>
              <a:rPr lang="tr-TR" sz="1400" cap="none" dirty="0" smtClean="0"/>
            </a:br>
            <a:r>
              <a:rPr lang="tr-TR" sz="1400" b="1" cap="none" dirty="0" smtClean="0"/>
              <a:t>Tohumdan uygulama: </a:t>
            </a:r>
            <a:r>
              <a:rPr lang="tr-TR" sz="1400" cap="none" dirty="0" smtClean="0"/>
              <a:t>5 </a:t>
            </a:r>
            <a:r>
              <a:rPr lang="tr-TR" sz="1400" cap="none" dirty="0" err="1" smtClean="0"/>
              <a:t>lt</a:t>
            </a:r>
            <a:r>
              <a:rPr lang="tr-TR" sz="1400" cap="none" dirty="0" smtClean="0"/>
              <a:t> sıvı </a:t>
            </a:r>
            <a:r>
              <a:rPr lang="tr-TR" sz="1400" b="1" dirty="0">
                <a:solidFill>
                  <a:srgbClr val="85DE42"/>
                </a:solidFill>
              </a:rPr>
              <a:t>BOLWORM </a:t>
            </a:r>
            <a:r>
              <a:rPr lang="tr-TR" sz="1400" b="1" dirty="0" smtClean="0">
                <a:solidFill>
                  <a:srgbClr val="85DE42"/>
                </a:solidFill>
              </a:rPr>
              <a:t>TOHUM KAPLAMA </a:t>
            </a:r>
            <a:r>
              <a:rPr lang="tr-TR" sz="1400" cap="none" dirty="0" smtClean="0"/>
              <a:t>8 L su ile karıştırılarak 1000 kg tohuma spreyle şeklinde uygulanarak tohum kaplanır ve vakit kaybetmeden ekilir veya tohumlar kuruduktan sonra 4</a:t>
            </a:r>
            <a:r>
              <a:rPr lang="tr-TR" sz="1400" cap="none" baseline="30000" dirty="0" smtClean="0"/>
              <a:t>o</a:t>
            </a:r>
            <a:r>
              <a:rPr lang="tr-TR" sz="1400" cap="none" dirty="0" smtClean="0"/>
              <a:t>‘de saklanabilir. Bakterisit uygulanmış tohumlara bulaştırma yapılmamalıdır. Bakterisit uygulaması yapılan ilaçlı tohum kullanılıyorsa tohum çıkışından sonra damla sulama sistemi veya </a:t>
            </a:r>
            <a:r>
              <a:rPr lang="tr-TR" sz="1400" cap="none" dirty="0" err="1" smtClean="0"/>
              <a:t>holderle</a:t>
            </a:r>
            <a:r>
              <a:rPr lang="tr-TR" sz="1400" cap="none" dirty="0" smtClean="0"/>
              <a:t> bitki kök bölgesine ilave edilmelidir.</a:t>
            </a:r>
            <a:br>
              <a:rPr lang="tr-TR" sz="1400" cap="none" dirty="0" smtClean="0"/>
            </a:br>
            <a:r>
              <a:rPr lang="tr-TR" sz="1400" cap="none" dirty="0"/>
              <a:t/>
            </a:r>
            <a:br>
              <a:rPr lang="tr-TR" sz="1400" cap="none" dirty="0"/>
            </a:br>
            <a:r>
              <a:rPr lang="tr-TR" sz="1400" cap="none" dirty="0" smtClean="0"/>
              <a:t/>
            </a:r>
            <a:br>
              <a:rPr lang="tr-TR" sz="1400" cap="none" dirty="0" smtClean="0"/>
            </a:br>
            <a:r>
              <a:rPr lang="tr-TR" sz="1400" b="1" cap="none" dirty="0" smtClean="0"/>
              <a:t>Kullanmadan önce iyice çalkalayınız.</a:t>
            </a:r>
            <a:r>
              <a:rPr lang="tr-TR" sz="1400" cap="none" dirty="0" smtClean="0"/>
              <a:t/>
            </a:r>
            <a:br>
              <a:rPr lang="tr-TR" sz="1400" cap="none" dirty="0" smtClean="0"/>
            </a:br>
            <a:endParaRPr lang="tr-TR" sz="1400" cap="none"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p:cNvPicPr>
            <a:picLocks noChangeAspect="1"/>
          </p:cNvPicPr>
          <p:nvPr/>
        </p:nvPicPr>
        <p:blipFill>
          <a:blip r:embed="rId5"/>
          <a:stretch>
            <a:fillRect/>
          </a:stretch>
        </p:blipFill>
        <p:spPr>
          <a:xfrm>
            <a:off x="4869703" y="5461948"/>
            <a:ext cx="1323975" cy="958727"/>
          </a:xfrm>
          <a:prstGeom prst="rect">
            <a:avLst/>
          </a:prstGeom>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18679708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9535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a:xfrm>
            <a:off x="398585" y="-1312985"/>
            <a:ext cx="10726615" cy="6623539"/>
          </a:xfrm>
        </p:spPr>
        <p:txBody>
          <a:bodyPr/>
          <a:lstStyle/>
          <a:p>
            <a:r>
              <a:rPr lang="tr-TR" sz="1600" b="1" u="sng" dirty="0" smtClean="0">
                <a:solidFill>
                  <a:srgbClr val="85DE42"/>
                </a:solidFill>
              </a:rPr>
              <a:t/>
            </a:r>
            <a:br>
              <a:rPr lang="tr-TR" sz="1600" b="1" u="sng" dirty="0" smtClean="0">
                <a:solidFill>
                  <a:srgbClr val="85DE42"/>
                </a:solidFill>
              </a:rPr>
            </a:br>
            <a:r>
              <a:rPr lang="tr-TR" sz="1600" b="1" u="sng" dirty="0">
                <a:solidFill>
                  <a:srgbClr val="85DE42"/>
                </a:solidFill>
              </a:rPr>
              <a:t/>
            </a:r>
            <a:br>
              <a:rPr lang="tr-TR" sz="1600" b="1" u="sng" dirty="0">
                <a:solidFill>
                  <a:srgbClr val="85DE42"/>
                </a:solidFill>
              </a:rPr>
            </a:br>
            <a:r>
              <a:rPr lang="tr-TR" sz="1600" b="1" u="sng" dirty="0" smtClean="0">
                <a:solidFill>
                  <a:srgbClr val="85DE42"/>
                </a:solidFill>
              </a:rPr>
              <a:t/>
            </a:r>
            <a:br>
              <a:rPr lang="tr-TR" sz="1600" b="1" u="sng" dirty="0" smtClean="0">
                <a:solidFill>
                  <a:srgbClr val="85DE42"/>
                </a:solidFill>
              </a:rPr>
            </a:br>
            <a:r>
              <a:rPr lang="tr-TR" sz="1600" b="1" u="sng" dirty="0">
                <a:solidFill>
                  <a:srgbClr val="85DE42"/>
                </a:solidFill>
              </a:rPr>
              <a:t/>
            </a:r>
            <a:br>
              <a:rPr lang="tr-TR" sz="1600" b="1" u="sng" dirty="0">
                <a:solidFill>
                  <a:srgbClr val="85DE42"/>
                </a:solidFill>
              </a:rPr>
            </a:br>
            <a:r>
              <a:rPr lang="tr-TR" sz="1600" b="1" u="sng" dirty="0" smtClean="0">
                <a:solidFill>
                  <a:srgbClr val="85DE42"/>
                </a:solidFill>
              </a:rPr>
              <a:t/>
            </a:r>
            <a:br>
              <a:rPr lang="tr-TR" sz="1600" b="1" u="sng" dirty="0" smtClean="0">
                <a:solidFill>
                  <a:srgbClr val="85DE42"/>
                </a:solidFill>
              </a:rPr>
            </a:br>
            <a:r>
              <a:rPr lang="tr-TR" sz="1600" b="1" u="sng" dirty="0">
                <a:solidFill>
                  <a:srgbClr val="85DE42"/>
                </a:solidFill>
              </a:rPr>
              <a:t/>
            </a:r>
            <a:br>
              <a:rPr lang="tr-TR" sz="1600" b="1" u="sng" dirty="0">
                <a:solidFill>
                  <a:srgbClr val="85DE42"/>
                </a:solidFill>
              </a:rPr>
            </a:br>
            <a:r>
              <a:rPr lang="tr-TR" sz="1600" b="1" u="sng" dirty="0" smtClean="0">
                <a:solidFill>
                  <a:srgbClr val="85DE42"/>
                </a:solidFill>
                <a:latin typeface="+mn-lt"/>
              </a:rPr>
              <a:t>BOLWORM MT DEZENFEKTAN</a:t>
            </a:r>
            <a:r>
              <a:rPr lang="tr-TR" sz="1600" b="1" dirty="0">
                <a:latin typeface="+mn-lt"/>
              </a:rPr>
              <a:t/>
            </a:r>
            <a:br>
              <a:rPr lang="tr-TR" sz="1600" b="1" dirty="0">
                <a:latin typeface="+mn-lt"/>
              </a:rPr>
            </a:br>
            <a:r>
              <a:rPr lang="tr-TR" sz="1600" dirty="0">
                <a:latin typeface="+mn-lt"/>
              </a:rPr>
              <a:t> </a:t>
            </a:r>
            <a:br>
              <a:rPr lang="tr-TR" sz="1600" dirty="0">
                <a:latin typeface="+mn-lt"/>
              </a:rPr>
            </a:br>
            <a:r>
              <a:rPr lang="tr-TR" sz="1600" dirty="0">
                <a:latin typeface="+mn-lt"/>
              </a:rPr>
              <a:t>SIVI ORGANOMİNERAL GÜBRE</a:t>
            </a:r>
            <a:br>
              <a:rPr lang="tr-TR" sz="1600" dirty="0">
                <a:latin typeface="+mn-lt"/>
              </a:rPr>
            </a:br>
            <a:r>
              <a:rPr lang="tr-TR" sz="1600" dirty="0">
                <a:latin typeface="+mn-lt"/>
              </a:rPr>
              <a:t/>
            </a:r>
            <a:br>
              <a:rPr lang="tr-TR" sz="1600" dirty="0">
                <a:latin typeface="+mn-lt"/>
              </a:rPr>
            </a:br>
            <a:r>
              <a:rPr lang="tr-TR" sz="1600" b="1" dirty="0">
                <a:solidFill>
                  <a:srgbClr val="FF0000"/>
                </a:solidFill>
                <a:latin typeface="+mn-lt"/>
              </a:rPr>
              <a:t>ÜRÜN ÖZELLİKLERİ</a:t>
            </a:r>
            <a:br>
              <a:rPr lang="tr-TR" sz="1600" b="1" dirty="0">
                <a:solidFill>
                  <a:srgbClr val="FF0000"/>
                </a:solidFill>
                <a:latin typeface="+mn-lt"/>
              </a:rPr>
            </a:br>
            <a:r>
              <a:rPr lang="tr-TR" sz="1600" b="1" dirty="0">
                <a:solidFill>
                  <a:srgbClr val="FF0000"/>
                </a:solidFill>
                <a:latin typeface="+mn-lt"/>
              </a:rPr>
              <a:t/>
            </a:r>
            <a:br>
              <a:rPr lang="tr-TR" sz="1600" b="1" dirty="0">
                <a:solidFill>
                  <a:srgbClr val="FF0000"/>
                </a:solidFill>
                <a:latin typeface="+mn-lt"/>
              </a:rPr>
            </a:br>
            <a:r>
              <a:rPr lang="tr-TR" sz="1600" b="1" u="sng" dirty="0">
                <a:solidFill>
                  <a:srgbClr val="85DE42"/>
                </a:solidFill>
                <a:latin typeface="+mn-lt"/>
              </a:rPr>
              <a:t>BOLWORM MT DEZENFEKTAN </a:t>
            </a:r>
            <a:r>
              <a:rPr lang="tr-TR" sz="1600" cap="none" dirty="0" smtClean="0">
                <a:latin typeface="+mn-lt"/>
              </a:rPr>
              <a:t>tüm sebze, meyve, süs bitkileri ve ağaçlarda oluşan kök, gövde veya yaprak hastalıklarına sebep olan   zararlı mikroorganizmaların yok edilmesinde doğru kullanımda %100 başarı sağlamaktadır.</a:t>
            </a:r>
            <a:br>
              <a:rPr lang="tr-TR" sz="1600" cap="none" dirty="0" smtClean="0">
                <a:latin typeface="+mn-lt"/>
              </a:rPr>
            </a:br>
            <a:r>
              <a:rPr lang="tr-TR" sz="1600" cap="none" dirty="0" err="1">
                <a:latin typeface="+mn-lt"/>
              </a:rPr>
              <a:t>B</a:t>
            </a:r>
            <a:r>
              <a:rPr lang="en-US" sz="1600" cap="none" dirty="0" err="1" smtClean="0">
                <a:latin typeface="+mn-lt"/>
              </a:rPr>
              <a:t>akteri</a:t>
            </a:r>
            <a:r>
              <a:rPr lang="en-US" sz="1600" cap="none" dirty="0" smtClean="0">
                <a:latin typeface="+mn-lt"/>
              </a:rPr>
              <a:t>, </a:t>
            </a:r>
            <a:r>
              <a:rPr lang="en-US" sz="1600" cap="none" dirty="0" err="1" smtClean="0">
                <a:latin typeface="+mn-lt"/>
              </a:rPr>
              <a:t>virüs</a:t>
            </a:r>
            <a:r>
              <a:rPr lang="en-US" sz="1600" cap="none" dirty="0" smtClean="0">
                <a:latin typeface="+mn-lt"/>
              </a:rPr>
              <a:t>, </a:t>
            </a:r>
            <a:r>
              <a:rPr lang="en-US" sz="1600" cap="none" dirty="0" err="1" smtClean="0">
                <a:latin typeface="+mn-lt"/>
              </a:rPr>
              <a:t>yosun</a:t>
            </a:r>
            <a:r>
              <a:rPr lang="en-US" sz="1600" cap="none" dirty="0" smtClean="0">
                <a:latin typeface="+mn-lt"/>
              </a:rPr>
              <a:t>, </a:t>
            </a:r>
            <a:r>
              <a:rPr lang="en-US" sz="1600" cap="none" dirty="0" err="1" smtClean="0">
                <a:latin typeface="+mn-lt"/>
              </a:rPr>
              <a:t>spor</a:t>
            </a:r>
            <a:r>
              <a:rPr lang="en-US" sz="1600" cap="none" dirty="0" smtClean="0">
                <a:latin typeface="+mn-lt"/>
              </a:rPr>
              <a:t> </a:t>
            </a:r>
            <a:r>
              <a:rPr lang="en-US" sz="1600" cap="none" dirty="0" err="1" smtClean="0">
                <a:latin typeface="+mn-lt"/>
              </a:rPr>
              <a:t>ve</a:t>
            </a:r>
            <a:r>
              <a:rPr lang="en-US" sz="1600" cap="none" dirty="0" smtClean="0">
                <a:latin typeface="+mn-lt"/>
              </a:rPr>
              <a:t> </a:t>
            </a:r>
            <a:r>
              <a:rPr lang="en-US" sz="1600" cap="none" dirty="0" err="1" smtClean="0">
                <a:latin typeface="+mn-lt"/>
              </a:rPr>
              <a:t>mantarlara</a:t>
            </a:r>
            <a:r>
              <a:rPr lang="en-US" sz="1600" cap="none" dirty="0" smtClean="0">
                <a:latin typeface="+mn-lt"/>
              </a:rPr>
              <a:t> </a:t>
            </a:r>
            <a:r>
              <a:rPr lang="en-US" sz="1600" cap="none" dirty="0" err="1" smtClean="0">
                <a:latin typeface="+mn-lt"/>
              </a:rPr>
              <a:t>karşı</a:t>
            </a:r>
            <a:r>
              <a:rPr lang="en-US" sz="1600" cap="none" dirty="0" smtClean="0">
                <a:latin typeface="+mn-lt"/>
              </a:rPr>
              <a:t> </a:t>
            </a:r>
            <a:r>
              <a:rPr lang="en-US" sz="1600" cap="none" dirty="0" err="1" smtClean="0">
                <a:latin typeface="+mn-lt"/>
              </a:rPr>
              <a:t>etkili</a:t>
            </a:r>
            <a:r>
              <a:rPr lang="en-US" sz="1600" cap="none" dirty="0" smtClean="0">
                <a:latin typeface="+mn-lt"/>
              </a:rPr>
              <a:t> </a:t>
            </a:r>
            <a:r>
              <a:rPr lang="en-US" sz="1600" cap="none" dirty="0" err="1" smtClean="0">
                <a:latin typeface="+mn-lt"/>
              </a:rPr>
              <a:t>olan</a:t>
            </a:r>
            <a:r>
              <a:rPr lang="en-US" sz="1600" cap="none" dirty="0" smtClean="0">
                <a:latin typeface="+mn-lt"/>
              </a:rPr>
              <a:t> </a:t>
            </a:r>
            <a:r>
              <a:rPr lang="en-US" sz="1600" cap="none" dirty="0" err="1" smtClean="0">
                <a:latin typeface="+mn-lt"/>
              </a:rPr>
              <a:t>yeni</a:t>
            </a:r>
            <a:r>
              <a:rPr lang="en-US" sz="1600" cap="none" dirty="0" smtClean="0">
                <a:latin typeface="+mn-lt"/>
              </a:rPr>
              <a:t> </a:t>
            </a:r>
            <a:r>
              <a:rPr lang="en-US" sz="1600" cap="none" dirty="0" err="1" smtClean="0">
                <a:latin typeface="+mn-lt"/>
              </a:rPr>
              <a:t>nesil</a:t>
            </a:r>
            <a:r>
              <a:rPr lang="en-US" sz="1600" cap="none" dirty="0" smtClean="0">
                <a:latin typeface="+mn-lt"/>
              </a:rPr>
              <a:t> </a:t>
            </a:r>
            <a:r>
              <a:rPr lang="en-US" sz="1600" cap="none" dirty="0" err="1" smtClean="0">
                <a:latin typeface="+mn-lt"/>
              </a:rPr>
              <a:t>bir</a:t>
            </a:r>
            <a:r>
              <a:rPr lang="en-US" sz="1600" cap="none" dirty="0" smtClean="0">
                <a:latin typeface="+mn-lt"/>
              </a:rPr>
              <a:t> </a:t>
            </a:r>
            <a:r>
              <a:rPr lang="en-US" sz="1600" cap="none" dirty="0" err="1" smtClean="0">
                <a:latin typeface="+mn-lt"/>
              </a:rPr>
              <a:t>dezenfektandır</a:t>
            </a:r>
            <a:r>
              <a:rPr lang="en-US" sz="1600" cap="none" dirty="0" smtClean="0">
                <a:latin typeface="+mn-lt"/>
              </a:rPr>
              <a:t>.</a:t>
            </a:r>
            <a:r>
              <a:rPr lang="tr-TR" sz="1600" cap="none" dirty="0" smtClean="0">
                <a:latin typeface="+mn-lt"/>
              </a:rPr>
              <a:t/>
            </a:r>
            <a:br>
              <a:rPr lang="tr-TR" sz="1600" cap="none" dirty="0" smtClean="0">
                <a:latin typeface="+mn-lt"/>
              </a:rPr>
            </a:br>
            <a:r>
              <a:rPr lang="tr-TR" sz="1600" cap="none" dirty="0">
                <a:latin typeface="+mn-lt"/>
              </a:rPr>
              <a:t>E</a:t>
            </a:r>
            <a:r>
              <a:rPr lang="en-US" sz="1600" cap="none" dirty="0" err="1" smtClean="0">
                <a:latin typeface="+mn-lt"/>
              </a:rPr>
              <a:t>tki</a:t>
            </a:r>
            <a:r>
              <a:rPr lang="en-US" sz="1600" cap="none" dirty="0" smtClean="0">
                <a:latin typeface="+mn-lt"/>
              </a:rPr>
              <a:t> </a:t>
            </a:r>
            <a:r>
              <a:rPr lang="en-US" sz="1600" cap="none" dirty="0" err="1" smtClean="0">
                <a:latin typeface="+mn-lt"/>
              </a:rPr>
              <a:t>alanı</a:t>
            </a:r>
            <a:r>
              <a:rPr lang="en-US" sz="1600" cap="none" dirty="0" smtClean="0">
                <a:latin typeface="+mn-lt"/>
              </a:rPr>
              <a:t> </a:t>
            </a:r>
            <a:r>
              <a:rPr lang="en-US" sz="1600" cap="none" dirty="0" err="1" smtClean="0">
                <a:latin typeface="+mn-lt"/>
              </a:rPr>
              <a:t>geniştir</a:t>
            </a:r>
            <a:r>
              <a:rPr lang="en-US" sz="1600" cap="none" dirty="0" smtClean="0">
                <a:latin typeface="+mn-lt"/>
              </a:rPr>
              <a:t> </a:t>
            </a:r>
            <a:r>
              <a:rPr lang="en-US" sz="1600" cap="none" dirty="0" err="1" smtClean="0">
                <a:latin typeface="+mn-lt"/>
              </a:rPr>
              <a:t>ve</a:t>
            </a:r>
            <a:r>
              <a:rPr lang="en-US" sz="1600" cap="none" dirty="0" smtClean="0">
                <a:latin typeface="+mn-lt"/>
              </a:rPr>
              <a:t> </a:t>
            </a:r>
            <a:r>
              <a:rPr lang="en-US" sz="1600" cap="none" dirty="0" err="1" smtClean="0">
                <a:latin typeface="+mn-lt"/>
              </a:rPr>
              <a:t>uzun</a:t>
            </a:r>
            <a:r>
              <a:rPr lang="en-US" sz="1600" cap="none" dirty="0" smtClean="0">
                <a:latin typeface="+mn-lt"/>
              </a:rPr>
              <a:t> </a:t>
            </a:r>
            <a:r>
              <a:rPr lang="en-US" sz="1600" cap="none" dirty="0" err="1" smtClean="0">
                <a:latin typeface="+mn-lt"/>
              </a:rPr>
              <a:t>süre</a:t>
            </a:r>
            <a:r>
              <a:rPr lang="en-US" sz="1600" cap="none" dirty="0" smtClean="0">
                <a:latin typeface="+mn-lt"/>
              </a:rPr>
              <a:t> </a:t>
            </a:r>
            <a:r>
              <a:rPr lang="en-US" sz="1600" cap="none" dirty="0" err="1" smtClean="0">
                <a:latin typeface="+mn-lt"/>
              </a:rPr>
              <a:t>kalıcı</a:t>
            </a:r>
            <a:r>
              <a:rPr lang="en-US" sz="1600" cap="none" dirty="0" smtClean="0">
                <a:latin typeface="+mn-lt"/>
              </a:rPr>
              <a:t> </a:t>
            </a:r>
            <a:r>
              <a:rPr lang="en-US" sz="1600" cap="none" dirty="0" err="1" smtClean="0">
                <a:latin typeface="+mn-lt"/>
              </a:rPr>
              <a:t>etkilidir</a:t>
            </a:r>
            <a:r>
              <a:rPr lang="en-US" sz="1600" cap="none" dirty="0" smtClean="0">
                <a:latin typeface="+mn-lt"/>
              </a:rPr>
              <a:t>.</a:t>
            </a:r>
            <a:r>
              <a:rPr lang="tr-TR" sz="1600" cap="none" dirty="0" smtClean="0">
                <a:latin typeface="+mn-lt"/>
              </a:rPr>
              <a:t/>
            </a:r>
            <a:br>
              <a:rPr lang="tr-TR" sz="1600" cap="none" dirty="0" smtClean="0">
                <a:latin typeface="+mn-lt"/>
              </a:rPr>
            </a:br>
            <a:r>
              <a:rPr lang="tr-TR" sz="1600" cap="none" dirty="0">
                <a:latin typeface="+mn-lt"/>
              </a:rPr>
              <a:t>Ç</a:t>
            </a:r>
            <a:r>
              <a:rPr lang="en-US" sz="1600" cap="none" dirty="0" err="1" smtClean="0">
                <a:latin typeface="+mn-lt"/>
              </a:rPr>
              <a:t>evreye</a:t>
            </a:r>
            <a:r>
              <a:rPr lang="en-US" sz="1600" cap="none" dirty="0" smtClean="0">
                <a:latin typeface="+mn-lt"/>
              </a:rPr>
              <a:t> </a:t>
            </a:r>
            <a:r>
              <a:rPr lang="en-US" sz="1600" cap="none" dirty="0" err="1" smtClean="0">
                <a:latin typeface="+mn-lt"/>
              </a:rPr>
              <a:t>zararı</a:t>
            </a:r>
            <a:r>
              <a:rPr lang="en-US" sz="1600" cap="none" dirty="0" smtClean="0">
                <a:latin typeface="+mn-lt"/>
              </a:rPr>
              <a:t> </a:t>
            </a:r>
            <a:r>
              <a:rPr lang="en-US" sz="1600" cap="none" dirty="0" err="1" smtClean="0">
                <a:latin typeface="+mn-lt"/>
              </a:rPr>
              <a:t>yoktur</a:t>
            </a:r>
            <a:r>
              <a:rPr lang="en-US" sz="1600" cap="none" dirty="0" smtClean="0">
                <a:latin typeface="+mn-lt"/>
              </a:rPr>
              <a:t>. </a:t>
            </a:r>
            <a:r>
              <a:rPr lang="en-US" sz="1600" cap="none" dirty="0" err="1" smtClean="0">
                <a:latin typeface="+mn-lt"/>
              </a:rPr>
              <a:t>doğada</a:t>
            </a:r>
            <a:r>
              <a:rPr lang="en-US" sz="1600" cap="none" dirty="0" smtClean="0">
                <a:latin typeface="+mn-lt"/>
              </a:rPr>
              <a:t> %99 </a:t>
            </a:r>
            <a:r>
              <a:rPr lang="en-US" sz="1600" cap="none" dirty="0" err="1" smtClean="0">
                <a:latin typeface="+mn-lt"/>
              </a:rPr>
              <a:t>oranında</a:t>
            </a:r>
            <a:r>
              <a:rPr lang="en-US" sz="1600" cap="none" dirty="0" smtClean="0">
                <a:latin typeface="+mn-lt"/>
              </a:rPr>
              <a:t> </a:t>
            </a:r>
            <a:r>
              <a:rPr lang="en-US" sz="1600" cap="none" dirty="0" err="1" smtClean="0">
                <a:latin typeface="+mn-lt"/>
              </a:rPr>
              <a:t>ayrışabilir</a:t>
            </a:r>
            <a:r>
              <a:rPr lang="en-US" sz="1600" cap="none" dirty="0" smtClean="0">
                <a:latin typeface="+mn-lt"/>
              </a:rPr>
              <a:t>.</a:t>
            </a:r>
            <a:r>
              <a:rPr lang="tr-TR" sz="1600" cap="none" dirty="0" smtClean="0">
                <a:latin typeface="+mn-lt"/>
              </a:rPr>
              <a:t/>
            </a:r>
            <a:br>
              <a:rPr lang="tr-TR" sz="1600" cap="none" dirty="0" smtClean="0">
                <a:latin typeface="+mn-lt"/>
              </a:rPr>
            </a:br>
            <a:r>
              <a:rPr lang="tr-TR" sz="1600" cap="none" dirty="0">
                <a:latin typeface="+mn-lt"/>
              </a:rPr>
              <a:t>D</a:t>
            </a:r>
            <a:r>
              <a:rPr lang="en-US" sz="1600" cap="none" dirty="0" err="1" smtClean="0">
                <a:latin typeface="+mn-lt"/>
              </a:rPr>
              <a:t>ezenfeksiyon</a:t>
            </a:r>
            <a:r>
              <a:rPr lang="en-US" sz="1600" cap="none" dirty="0" smtClean="0">
                <a:latin typeface="+mn-lt"/>
              </a:rPr>
              <a:t> </a:t>
            </a:r>
            <a:r>
              <a:rPr lang="en-US" sz="1600" cap="none" dirty="0" err="1" smtClean="0">
                <a:latin typeface="+mn-lt"/>
              </a:rPr>
              <a:t>sonrasında</a:t>
            </a:r>
            <a:r>
              <a:rPr lang="en-US" sz="1600" cap="none" dirty="0" smtClean="0">
                <a:latin typeface="+mn-lt"/>
              </a:rPr>
              <a:t> </a:t>
            </a:r>
            <a:r>
              <a:rPr lang="en-US" sz="1600" cap="none" dirty="0" err="1" smtClean="0">
                <a:latin typeface="+mn-lt"/>
              </a:rPr>
              <a:t>su</a:t>
            </a:r>
            <a:r>
              <a:rPr lang="en-US" sz="1600" cap="none" dirty="0" smtClean="0">
                <a:latin typeface="+mn-lt"/>
              </a:rPr>
              <a:t> </a:t>
            </a:r>
            <a:r>
              <a:rPr lang="en-US" sz="1600" cap="none" dirty="0" err="1" smtClean="0">
                <a:latin typeface="+mn-lt"/>
              </a:rPr>
              <a:t>ve</a:t>
            </a:r>
            <a:r>
              <a:rPr lang="en-US" sz="1600" cap="none" dirty="0" smtClean="0">
                <a:latin typeface="+mn-lt"/>
              </a:rPr>
              <a:t> </a:t>
            </a:r>
            <a:r>
              <a:rPr lang="en-US" sz="1600" cap="none" dirty="0" err="1" smtClean="0">
                <a:latin typeface="+mn-lt"/>
              </a:rPr>
              <a:t>oksijen</a:t>
            </a:r>
            <a:r>
              <a:rPr lang="en-US" sz="1600" cap="none" dirty="0" smtClean="0">
                <a:latin typeface="+mn-lt"/>
              </a:rPr>
              <a:t> </a:t>
            </a:r>
            <a:r>
              <a:rPr lang="en-US" sz="1600" cap="none" dirty="0" err="1" smtClean="0">
                <a:latin typeface="+mn-lt"/>
              </a:rPr>
              <a:t>açığa</a:t>
            </a:r>
            <a:r>
              <a:rPr lang="en-US" sz="1600" cap="none" dirty="0" smtClean="0">
                <a:latin typeface="+mn-lt"/>
              </a:rPr>
              <a:t> </a:t>
            </a:r>
            <a:r>
              <a:rPr lang="en-US" sz="1600" cap="none" dirty="0" err="1" smtClean="0">
                <a:latin typeface="+mn-lt"/>
              </a:rPr>
              <a:t>çıkar</a:t>
            </a:r>
            <a:r>
              <a:rPr lang="en-US" sz="1600" cap="none" dirty="0" smtClean="0">
                <a:latin typeface="+mn-lt"/>
              </a:rPr>
              <a:t>. </a:t>
            </a:r>
            <a:r>
              <a:rPr lang="en-US" sz="1600" cap="none" dirty="0" err="1" smtClean="0">
                <a:latin typeface="+mn-lt"/>
              </a:rPr>
              <a:t>bu</a:t>
            </a:r>
            <a:r>
              <a:rPr lang="en-US" sz="1600" cap="none" dirty="0" smtClean="0">
                <a:latin typeface="+mn-lt"/>
              </a:rPr>
              <a:t> </a:t>
            </a:r>
            <a:r>
              <a:rPr lang="en-US" sz="1600" cap="none" dirty="0" err="1" smtClean="0">
                <a:latin typeface="+mn-lt"/>
              </a:rPr>
              <a:t>sebeple</a:t>
            </a:r>
            <a:r>
              <a:rPr lang="en-US" sz="1600" cap="none" dirty="0" smtClean="0">
                <a:latin typeface="+mn-lt"/>
              </a:rPr>
              <a:t> </a:t>
            </a:r>
            <a:r>
              <a:rPr lang="en-US" sz="1600" cap="none" dirty="0" err="1" smtClean="0">
                <a:latin typeface="+mn-lt"/>
              </a:rPr>
              <a:t>kalıntı</a:t>
            </a:r>
            <a:r>
              <a:rPr lang="en-US" sz="1600" cap="none" dirty="0" smtClean="0">
                <a:latin typeface="+mn-lt"/>
              </a:rPr>
              <a:t> </a:t>
            </a:r>
            <a:r>
              <a:rPr lang="en-US" sz="1600" cap="none" dirty="0" err="1" smtClean="0">
                <a:latin typeface="+mn-lt"/>
              </a:rPr>
              <a:t>bırakmaz</a:t>
            </a:r>
            <a:r>
              <a:rPr lang="en-US" sz="1600" cap="none" dirty="0" smtClean="0">
                <a:latin typeface="+mn-lt"/>
              </a:rPr>
              <a:t>.</a:t>
            </a:r>
            <a:r>
              <a:rPr lang="tr-TR" sz="1600" cap="none" dirty="0" smtClean="0">
                <a:latin typeface="+mn-lt"/>
              </a:rPr>
              <a:t/>
            </a:r>
            <a:br>
              <a:rPr lang="tr-TR" sz="1600" cap="none" dirty="0" smtClean="0">
                <a:latin typeface="+mn-lt"/>
              </a:rPr>
            </a:br>
            <a:r>
              <a:rPr lang="en-US" sz="1600" cap="none" dirty="0" smtClean="0">
                <a:latin typeface="+mn-lt"/>
              </a:rPr>
              <a:t>0-95 c</a:t>
            </a:r>
            <a:r>
              <a:rPr lang="tr-TR" sz="1600" cap="none" dirty="0" smtClean="0">
                <a:latin typeface="+mn-lt"/>
              </a:rPr>
              <a:t> </a:t>
            </a:r>
            <a:r>
              <a:rPr lang="en-US" sz="1600" cap="none" dirty="0" err="1" smtClean="0">
                <a:latin typeface="+mn-lt"/>
              </a:rPr>
              <a:t>arasında</a:t>
            </a:r>
            <a:r>
              <a:rPr lang="en-US" sz="1600" cap="none" dirty="0" smtClean="0">
                <a:latin typeface="+mn-lt"/>
              </a:rPr>
              <a:t> </a:t>
            </a:r>
            <a:r>
              <a:rPr lang="en-US" sz="1600" cap="none" dirty="0" err="1" smtClean="0">
                <a:latin typeface="+mn-lt"/>
              </a:rPr>
              <a:t>kullanılabilir</a:t>
            </a:r>
            <a:r>
              <a:rPr lang="en-US" sz="1600" cap="none" dirty="0" smtClean="0">
                <a:latin typeface="+mn-lt"/>
              </a:rPr>
              <a:t>.</a:t>
            </a:r>
            <a:r>
              <a:rPr lang="tr-TR" sz="1600" cap="none" dirty="0" smtClean="0">
                <a:latin typeface="+mn-lt"/>
              </a:rPr>
              <a:t/>
            </a:r>
            <a:br>
              <a:rPr lang="tr-TR" sz="1600" cap="none" dirty="0" smtClean="0">
                <a:latin typeface="+mn-lt"/>
              </a:rPr>
            </a:br>
            <a:r>
              <a:rPr lang="tr-TR" sz="1600" cap="none" dirty="0">
                <a:latin typeface="+mn-lt"/>
              </a:rPr>
              <a:t>R</a:t>
            </a:r>
            <a:r>
              <a:rPr lang="en-US" sz="1600" cap="none" dirty="0" err="1" smtClean="0">
                <a:latin typeface="+mn-lt"/>
              </a:rPr>
              <a:t>enksiz</a:t>
            </a:r>
            <a:r>
              <a:rPr lang="en-US" sz="1600" cap="none" dirty="0" smtClean="0">
                <a:latin typeface="+mn-lt"/>
              </a:rPr>
              <a:t> </a:t>
            </a:r>
            <a:r>
              <a:rPr lang="en-US" sz="1600" cap="none" dirty="0" err="1" smtClean="0">
                <a:latin typeface="+mn-lt"/>
              </a:rPr>
              <a:t>ve</a:t>
            </a:r>
            <a:r>
              <a:rPr lang="en-US" sz="1600" cap="none" dirty="0" smtClean="0">
                <a:latin typeface="+mn-lt"/>
              </a:rPr>
              <a:t> </a:t>
            </a:r>
            <a:r>
              <a:rPr lang="en-US" sz="1600" cap="none" dirty="0" err="1" smtClean="0">
                <a:latin typeface="+mn-lt"/>
              </a:rPr>
              <a:t>kokusuzdur</a:t>
            </a:r>
            <a:r>
              <a:rPr lang="en-US" sz="1600" cap="none" dirty="0" smtClean="0">
                <a:latin typeface="+mn-lt"/>
              </a:rPr>
              <a:t>.</a:t>
            </a:r>
            <a:r>
              <a:rPr lang="tr-TR" sz="1600" cap="none" dirty="0" smtClean="0">
                <a:latin typeface="+mn-lt"/>
              </a:rPr>
              <a:t> G</a:t>
            </a:r>
            <a:r>
              <a:rPr lang="en-US" sz="1600" cap="none" dirty="0" err="1" smtClean="0">
                <a:latin typeface="+mn-lt"/>
              </a:rPr>
              <a:t>üvenlidir</a:t>
            </a:r>
            <a:r>
              <a:rPr lang="en-US" sz="1600" cap="none" dirty="0" smtClean="0">
                <a:latin typeface="+mn-lt"/>
              </a:rPr>
              <a:t>. </a:t>
            </a:r>
            <a:r>
              <a:rPr lang="tr-TR" sz="1600" cap="none" dirty="0" err="1">
                <a:latin typeface="+mn-lt"/>
              </a:rPr>
              <a:t>S</a:t>
            </a:r>
            <a:r>
              <a:rPr lang="en-US" sz="1600" cap="none" dirty="0" err="1" smtClean="0">
                <a:latin typeface="+mn-lt"/>
              </a:rPr>
              <a:t>olunum</a:t>
            </a:r>
            <a:r>
              <a:rPr lang="en-US" sz="1600" cap="none" dirty="0" smtClean="0">
                <a:latin typeface="+mn-lt"/>
              </a:rPr>
              <a:t> </a:t>
            </a:r>
            <a:r>
              <a:rPr lang="en-US" sz="1600" cap="none" dirty="0" err="1" smtClean="0">
                <a:latin typeface="+mn-lt"/>
              </a:rPr>
              <a:t>yollarını</a:t>
            </a:r>
            <a:r>
              <a:rPr lang="en-US" sz="1600" cap="none" dirty="0" smtClean="0">
                <a:latin typeface="+mn-lt"/>
              </a:rPr>
              <a:t> </a:t>
            </a:r>
            <a:r>
              <a:rPr lang="en-US" sz="1600" cap="none" dirty="0" err="1" smtClean="0">
                <a:latin typeface="+mn-lt"/>
              </a:rPr>
              <a:t>tahriş</a:t>
            </a:r>
            <a:r>
              <a:rPr lang="en-US" sz="1600" cap="none" dirty="0" smtClean="0">
                <a:latin typeface="+mn-lt"/>
              </a:rPr>
              <a:t> </a:t>
            </a:r>
            <a:r>
              <a:rPr lang="en-US" sz="1600" cap="none" dirty="0" err="1" smtClean="0">
                <a:latin typeface="+mn-lt"/>
              </a:rPr>
              <a:t>etmez</a:t>
            </a:r>
            <a:r>
              <a:rPr lang="en-US" sz="1600" cap="none" dirty="0" smtClean="0">
                <a:latin typeface="+mn-lt"/>
              </a:rPr>
              <a:t>.</a:t>
            </a:r>
            <a:r>
              <a:rPr lang="tr-TR" sz="1600" cap="none" dirty="0" smtClean="0">
                <a:latin typeface="+mn-lt"/>
              </a:rPr>
              <a:t> </a:t>
            </a:r>
            <a:r>
              <a:rPr lang="tr-TR" sz="1600" cap="none" dirty="0">
                <a:latin typeface="+mn-lt"/>
              </a:rPr>
              <a:t>K</a:t>
            </a:r>
            <a:r>
              <a:rPr lang="en-US" sz="1600" cap="none" dirty="0" err="1" smtClean="0">
                <a:latin typeface="+mn-lt"/>
              </a:rPr>
              <a:t>ullanımı</a:t>
            </a:r>
            <a:r>
              <a:rPr lang="en-US" sz="1600" cap="none" dirty="0" smtClean="0">
                <a:latin typeface="+mn-lt"/>
              </a:rPr>
              <a:t> </a:t>
            </a:r>
            <a:r>
              <a:rPr lang="en-US" sz="1600" cap="none" dirty="0" err="1" smtClean="0">
                <a:latin typeface="+mn-lt"/>
              </a:rPr>
              <a:t>kolaydır</a:t>
            </a:r>
            <a:r>
              <a:rPr lang="tr-TR" sz="1600" cap="none" dirty="0" smtClean="0">
                <a:latin typeface="+mn-lt"/>
              </a:rPr>
              <a:t/>
            </a:r>
            <a:br>
              <a:rPr lang="tr-TR" sz="1600" cap="none" dirty="0" smtClean="0">
                <a:latin typeface="+mn-lt"/>
              </a:rPr>
            </a:br>
            <a:r>
              <a:rPr lang="tr-TR" sz="1600" cap="none" dirty="0" smtClean="0">
                <a:latin typeface="+mn-lt"/>
              </a:rPr>
              <a:t> </a:t>
            </a:r>
            <a:br>
              <a:rPr lang="tr-TR" sz="1600" cap="none" dirty="0" smtClean="0">
                <a:latin typeface="+mn-lt"/>
              </a:rPr>
            </a:br>
            <a:r>
              <a:rPr lang="tr-TR" sz="1600" cap="none" dirty="0" smtClean="0">
                <a:latin typeface="+mn-lt"/>
              </a:rPr>
              <a:t>Ayrıca;</a:t>
            </a:r>
            <a:br>
              <a:rPr lang="tr-TR" sz="1600" cap="none" dirty="0" smtClean="0">
                <a:latin typeface="+mn-lt"/>
              </a:rPr>
            </a:br>
            <a:r>
              <a:rPr lang="tr-TR" sz="1600" cap="none" dirty="0" smtClean="0">
                <a:latin typeface="+mn-lt"/>
              </a:rPr>
              <a:t>a) Bitkinin gelişimindeki artış sağlar, </a:t>
            </a:r>
            <a:br>
              <a:rPr lang="tr-TR" sz="1600" cap="none" dirty="0" smtClean="0">
                <a:latin typeface="+mn-lt"/>
              </a:rPr>
            </a:br>
            <a:r>
              <a:rPr lang="tr-TR" sz="1600" cap="none" dirty="0" smtClean="0">
                <a:latin typeface="+mn-lt"/>
              </a:rPr>
              <a:t>b) Kök sisteminin güçlendirilmesi sağlar</a:t>
            </a:r>
            <a:br>
              <a:rPr lang="tr-TR" sz="1600" cap="none" dirty="0" smtClean="0">
                <a:latin typeface="+mn-lt"/>
              </a:rPr>
            </a:br>
            <a:r>
              <a:rPr lang="tr-TR" sz="1600" cap="none" dirty="0" smtClean="0">
                <a:latin typeface="+mn-lt"/>
              </a:rPr>
              <a:t>c) Bitkinin ilaca olan ihtiyacını önemli ölçüde azaltır</a:t>
            </a:r>
            <a:br>
              <a:rPr lang="tr-TR" sz="1600" cap="none" dirty="0" smtClean="0">
                <a:latin typeface="+mn-lt"/>
              </a:rPr>
            </a:br>
            <a:r>
              <a:rPr lang="tr-TR" sz="1400" cap="none" dirty="0" smtClean="0">
                <a:latin typeface="+mn-lt"/>
              </a:rPr>
              <a:t/>
            </a:r>
            <a:br>
              <a:rPr lang="tr-TR" sz="1400" cap="none" dirty="0" smtClean="0">
                <a:latin typeface="+mn-lt"/>
              </a:rPr>
            </a:br>
            <a:endParaRPr lang="tr-TR" sz="1400" dirty="0">
              <a:latin typeface="+mn-lt"/>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7" y="5466936"/>
            <a:ext cx="13716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10" y="5608223"/>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a:picLocks noChangeAspect="1"/>
          </p:cNvPicPr>
          <p:nvPr/>
        </p:nvPicPr>
        <p:blipFill>
          <a:blip r:embed="rId5"/>
          <a:stretch>
            <a:fillRect/>
          </a:stretch>
        </p:blipFill>
        <p:spPr>
          <a:xfrm>
            <a:off x="4869703" y="5461948"/>
            <a:ext cx="1323975" cy="958727"/>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3597941225"/>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0"/>
            <a:ext cx="12191999" cy="685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75" y="477079"/>
            <a:ext cx="6221895" cy="135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Yuvarlatılmış Dikdörtgen 4"/>
          <p:cNvSpPr/>
          <p:nvPr/>
        </p:nvSpPr>
        <p:spPr>
          <a:xfrm>
            <a:off x="7332117" y="4168913"/>
            <a:ext cx="390174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2800" dirty="0" smtClean="0">
                <a:solidFill>
                  <a:schemeClr val="tx1"/>
                </a:solidFill>
              </a:rPr>
              <a:t>TEŞEKKÜR EDERİZ</a:t>
            </a:r>
            <a:endParaRPr lang="tr-TR" sz="2800" dirty="0">
              <a:solidFill>
                <a:schemeClr val="tx1"/>
              </a:solidFill>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617" y="5466936"/>
            <a:ext cx="1371600" cy="98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5433" y="5503931"/>
            <a:ext cx="12747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Yuvarlatılmış Dikdörtgen 2"/>
          <p:cNvSpPr/>
          <p:nvPr/>
        </p:nvSpPr>
        <p:spPr>
          <a:xfrm>
            <a:off x="712952" y="5492025"/>
            <a:ext cx="3408670" cy="1050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hlinkClick r:id="rId7"/>
              </a:rPr>
              <a:t>www.bolworm.com</a:t>
            </a:r>
            <a:r>
              <a:rPr lang="tr-TR" b="1" dirty="0" smtClean="0">
                <a:solidFill>
                  <a:schemeClr val="tx1"/>
                </a:solidFill>
              </a:rPr>
              <a:t>  </a:t>
            </a:r>
            <a:r>
              <a:rPr lang="tr-TR" b="1" dirty="0" smtClean="0">
                <a:solidFill>
                  <a:schemeClr val="tx1"/>
                </a:solidFill>
                <a:hlinkClick r:id="rId8"/>
              </a:rPr>
              <a:t>info@bolworm.com</a:t>
            </a:r>
            <a:endParaRPr lang="tr-TR" b="1" dirty="0" smtClean="0">
              <a:solidFill>
                <a:schemeClr val="tx1"/>
              </a:solidFill>
            </a:endParaRPr>
          </a:p>
          <a:p>
            <a:pPr algn="ctr"/>
            <a:r>
              <a:rPr lang="tr-TR" b="1" dirty="0" smtClean="0">
                <a:solidFill>
                  <a:schemeClr val="tx1"/>
                </a:solidFill>
              </a:rPr>
              <a:t>0 850 302 14 14</a:t>
            </a:r>
          </a:p>
          <a:p>
            <a:pPr algn="ctr"/>
            <a:r>
              <a:rPr lang="tr-TR" b="1" dirty="0" smtClean="0">
                <a:solidFill>
                  <a:schemeClr val="tx1"/>
                </a:solidFill>
              </a:rPr>
              <a:t>0 530 523 81 30</a:t>
            </a:r>
            <a:endParaRPr lang="tr-TR" b="1" dirty="0">
              <a:solidFill>
                <a:schemeClr val="tx1"/>
              </a:solidFill>
            </a:endParaRPr>
          </a:p>
        </p:txBody>
      </p:sp>
      <p:pic>
        <p:nvPicPr>
          <p:cNvPr id="10" name="Resim 9"/>
          <p:cNvPicPr>
            <a:picLocks noChangeAspect="1"/>
          </p:cNvPicPr>
          <p:nvPr/>
        </p:nvPicPr>
        <p:blipFill>
          <a:blip r:embed="rId9"/>
          <a:stretch>
            <a:fillRect/>
          </a:stretch>
        </p:blipFill>
        <p:spPr>
          <a:xfrm>
            <a:off x="4869703" y="5461948"/>
            <a:ext cx="1323975" cy="958727"/>
          </a:xfrm>
          <a:prstGeom prst="rect">
            <a:avLst/>
          </a:prstGeom>
        </p:spPr>
      </p:pic>
      <p:pic>
        <p:nvPicPr>
          <p:cNvPr id="11" name="Resim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5747" y="5486400"/>
            <a:ext cx="1328516" cy="1009101"/>
          </a:xfrm>
          <a:prstGeom prst="rect">
            <a:avLst/>
          </a:prstGeom>
        </p:spPr>
      </p:pic>
    </p:spTree>
    <p:extLst>
      <p:ext uri="{BB962C8B-B14F-4D97-AF65-F5344CB8AC3E}">
        <p14:creationId xmlns:p14="http://schemas.microsoft.com/office/powerpoint/2010/main" val="21791538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40" y="139148"/>
            <a:ext cx="6361043" cy="1172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064" y="5454106"/>
            <a:ext cx="3876261" cy="98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2217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77333" y="609600"/>
            <a:ext cx="10547715" cy="5649310"/>
          </a:xfrm>
        </p:spPr>
        <p:txBody>
          <a:bodyPr/>
          <a:lstStyle/>
          <a:p>
            <a:endParaRPr lang="tr-TR" dirty="0"/>
          </a:p>
        </p:txBody>
      </p:sp>
      <p:sp>
        <p:nvSpPr>
          <p:cNvPr id="3" name="İçerik Yer Tutucusu 2"/>
          <p:cNvSpPr>
            <a:spLocks noGrp="1"/>
          </p:cNvSpPr>
          <p:nvPr>
            <p:ph idx="1"/>
          </p:nvPr>
        </p:nvSpPr>
        <p:spPr/>
        <p:txBody>
          <a:bodyPr/>
          <a:lstStyle/>
          <a:p>
            <a:endParaRPr lang="tr-TR"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30" y="2981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28" y="145774"/>
            <a:ext cx="2484783" cy="206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5655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34462" y="-574431"/>
            <a:ext cx="11621207" cy="6060833"/>
          </a:xfrm>
        </p:spPr>
        <p:txBody>
          <a:bodyPr>
            <a:normAutofit/>
          </a:bodyPr>
          <a:lstStyle/>
          <a:p>
            <a:r>
              <a:rPr lang="tr-TR" sz="1600" b="1" u="sng" dirty="0" smtClean="0">
                <a:solidFill>
                  <a:srgbClr val="85DE42"/>
                </a:solidFill>
              </a:rPr>
              <a:t>BOLWORM SOİL</a:t>
            </a:r>
            <a:r>
              <a:rPr lang="tr-TR" sz="1600" u="sng" dirty="0" smtClean="0">
                <a:solidFill>
                  <a:srgbClr val="85DE42"/>
                </a:solidFill>
              </a:rPr>
              <a:t>     </a:t>
            </a:r>
            <a:r>
              <a:rPr lang="tr-TR" sz="1600" u="sng" dirty="0" smtClean="0"/>
              <a:t/>
            </a:r>
            <a:br>
              <a:rPr lang="tr-TR" sz="1600" u="sng" dirty="0" smtClean="0"/>
            </a:br>
            <a:r>
              <a:rPr lang="tr-TR" sz="1600" u="sng" dirty="0" smtClean="0"/>
              <a:t>                                      </a:t>
            </a:r>
            <a:r>
              <a:rPr lang="tr-TR" sz="1600" dirty="0"/>
              <a:t/>
            </a:r>
            <a:br>
              <a:rPr lang="tr-TR" sz="1600" dirty="0"/>
            </a:br>
            <a:r>
              <a:rPr lang="tr-TR" sz="1600" dirty="0">
                <a:solidFill>
                  <a:schemeClr val="tx1"/>
                </a:solidFill>
              </a:rPr>
              <a:t>%100 Organik </a:t>
            </a:r>
            <a:r>
              <a:rPr lang="tr-TR" sz="1600" dirty="0" err="1" smtClean="0">
                <a:solidFill>
                  <a:schemeClr val="tx1"/>
                </a:solidFill>
              </a:rPr>
              <a:t>KatI</a:t>
            </a:r>
            <a:r>
              <a:rPr lang="tr-TR" sz="1600" dirty="0" smtClean="0">
                <a:solidFill>
                  <a:schemeClr val="tx1"/>
                </a:solidFill>
              </a:rPr>
              <a:t> </a:t>
            </a:r>
            <a:r>
              <a:rPr lang="tr-TR" sz="1600" dirty="0">
                <a:solidFill>
                  <a:schemeClr val="tx1"/>
                </a:solidFill>
              </a:rPr>
              <a:t>Solucan </a:t>
            </a:r>
            <a:r>
              <a:rPr lang="tr-TR" sz="1600" dirty="0" err="1" smtClean="0">
                <a:solidFill>
                  <a:schemeClr val="tx1"/>
                </a:solidFill>
              </a:rPr>
              <a:t>Gübresİ</a:t>
            </a:r>
            <a:r>
              <a:rPr lang="tr-TR" sz="1600" dirty="0" smtClean="0">
                <a:solidFill>
                  <a:schemeClr val="tx1"/>
                </a:solidFill>
              </a:rPr>
              <a:t/>
            </a:r>
            <a:br>
              <a:rPr lang="tr-TR" sz="1600" dirty="0" smtClean="0">
                <a:solidFill>
                  <a:schemeClr val="tx1"/>
                </a:solidFill>
              </a:rPr>
            </a:br>
            <a:r>
              <a:rPr lang="tr-TR" sz="1600" dirty="0"/>
              <a:t/>
            </a:r>
            <a:br>
              <a:rPr lang="tr-TR" sz="1600" dirty="0"/>
            </a:br>
            <a:r>
              <a:rPr lang="tr-TR" sz="1600" b="1" dirty="0">
                <a:solidFill>
                  <a:srgbClr val="FF0000"/>
                </a:solidFill>
              </a:rPr>
              <a:t>Ürün </a:t>
            </a:r>
            <a:r>
              <a:rPr lang="tr-TR" sz="1600" b="1" dirty="0" err="1" smtClean="0">
                <a:solidFill>
                  <a:srgbClr val="FF0000"/>
                </a:solidFill>
              </a:rPr>
              <a:t>ÖzellİKLERİ</a:t>
            </a:r>
            <a:r>
              <a:rPr lang="tr-TR" sz="1600" b="1" dirty="0" smtClean="0">
                <a:solidFill>
                  <a:schemeClr val="accent6">
                    <a:lumMod val="50000"/>
                  </a:schemeClr>
                </a:solidFill>
              </a:rPr>
              <a:t/>
            </a:r>
            <a:br>
              <a:rPr lang="tr-TR" sz="1600" b="1" dirty="0" smtClean="0">
                <a:solidFill>
                  <a:schemeClr val="accent6">
                    <a:lumMod val="50000"/>
                  </a:schemeClr>
                </a:solidFill>
              </a:rPr>
            </a:br>
            <a:r>
              <a:rPr lang="tr-TR" sz="1600" dirty="0"/>
              <a:t/>
            </a:r>
            <a:br>
              <a:rPr lang="tr-TR" sz="1600" dirty="0"/>
            </a:br>
            <a:r>
              <a:rPr lang="tr-TR" sz="1600" b="1" dirty="0">
                <a:solidFill>
                  <a:srgbClr val="85DE42"/>
                </a:solidFill>
              </a:rPr>
              <a:t>BOLWORM </a:t>
            </a:r>
            <a:r>
              <a:rPr lang="tr-TR" sz="1600" b="1" cap="none" dirty="0" err="1" smtClean="0">
                <a:solidFill>
                  <a:srgbClr val="85DE42"/>
                </a:solidFill>
              </a:rPr>
              <a:t>Soil</a:t>
            </a:r>
            <a:r>
              <a:rPr lang="tr-TR" sz="1600" b="1" cap="none" dirty="0" smtClean="0">
                <a:solidFill>
                  <a:srgbClr val="85DE42"/>
                </a:solidFill>
              </a:rPr>
              <a:t>,</a:t>
            </a:r>
            <a:r>
              <a:rPr lang="tr-TR" sz="1600" cap="none" dirty="0" smtClean="0">
                <a:solidFill>
                  <a:srgbClr val="85DE42"/>
                </a:solidFill>
              </a:rPr>
              <a:t>  </a:t>
            </a:r>
            <a:r>
              <a:rPr lang="tr-TR" sz="1600" cap="none" dirty="0" smtClean="0">
                <a:solidFill>
                  <a:schemeClr val="tx1"/>
                </a:solidFill>
              </a:rPr>
              <a:t>%100 katı organik solucan gübresi olup toprağın beslenmesi ve topraktaki biyolojik çeşitliliğinin artırılması amacıyla, taban gübresi olarak üretilmiştir. Bitkilerin ihtiyacı olan besin elementlerini topraktan alabilmesi, yetiştirildiği toprağın yapısı, organik madde miktarı, </a:t>
            </a:r>
            <a:r>
              <a:rPr lang="tr-TR" sz="1600" cap="none" dirty="0" err="1" smtClean="0">
                <a:solidFill>
                  <a:schemeClr val="tx1"/>
                </a:solidFill>
              </a:rPr>
              <a:t>ph</a:t>
            </a:r>
            <a:r>
              <a:rPr lang="tr-TR" sz="1600" cap="none" dirty="0" smtClean="0">
                <a:solidFill>
                  <a:schemeClr val="tx1"/>
                </a:solidFill>
              </a:rPr>
              <a:t>, bitkinin gelişimi için engel oluşturacak stres, hastalık ve zararlılardan </a:t>
            </a:r>
            <a:r>
              <a:rPr lang="tr-TR" sz="1600" cap="none" dirty="0" err="1" smtClean="0">
                <a:solidFill>
                  <a:schemeClr val="tx1"/>
                </a:solidFill>
              </a:rPr>
              <a:t>arilik</a:t>
            </a:r>
            <a:r>
              <a:rPr lang="tr-TR" sz="1600" cap="none" dirty="0" smtClean="0">
                <a:solidFill>
                  <a:schemeClr val="tx1"/>
                </a:solidFill>
              </a:rPr>
              <a:t> gibi  faktörler ile doğrudan ilişkilidir.</a:t>
            </a:r>
            <a:br>
              <a:rPr lang="tr-TR" sz="1600" cap="none" dirty="0" smtClean="0">
                <a:solidFill>
                  <a:schemeClr val="tx1"/>
                </a:solidFill>
              </a:rPr>
            </a:br>
            <a:r>
              <a:rPr lang="tr-TR" sz="1600" b="1" dirty="0" smtClean="0">
                <a:solidFill>
                  <a:srgbClr val="85DE42"/>
                </a:solidFill>
              </a:rPr>
              <a:t>BOLWORM </a:t>
            </a:r>
            <a:r>
              <a:rPr lang="tr-TR" sz="1600" b="1" cap="none" dirty="0" err="1" smtClean="0">
                <a:solidFill>
                  <a:srgbClr val="85DE42"/>
                </a:solidFill>
              </a:rPr>
              <a:t>Soil</a:t>
            </a:r>
            <a:r>
              <a:rPr lang="tr-TR" sz="1600" dirty="0" smtClean="0">
                <a:solidFill>
                  <a:srgbClr val="85DE42"/>
                </a:solidFill>
              </a:rPr>
              <a:t>, </a:t>
            </a:r>
            <a:r>
              <a:rPr lang="tr-TR" sz="1600" cap="none" dirty="0" smtClean="0">
                <a:solidFill>
                  <a:schemeClr val="tx1"/>
                </a:solidFill>
              </a:rPr>
              <a:t>Bu faktörler ve toprakta bitkinin gelişimini etkileyen bir çok unsurun iyileşmesini sağlayarak, toprağın üretkenliğini artırmaktadır.</a:t>
            </a:r>
            <a:r>
              <a:rPr lang="tr-TR" sz="1600" dirty="0">
                <a:solidFill>
                  <a:schemeClr val="tx1"/>
                </a:solidFill>
              </a:rPr>
              <a:t/>
            </a:r>
            <a:br>
              <a:rPr lang="tr-TR" sz="1600" dirty="0">
                <a:solidFill>
                  <a:schemeClr val="tx1"/>
                </a:solidFill>
              </a:rPr>
            </a:br>
            <a:r>
              <a:rPr lang="tr-TR" sz="1600" b="1" dirty="0">
                <a:solidFill>
                  <a:srgbClr val="85DE42"/>
                </a:solidFill>
              </a:rPr>
              <a:t>BOLWORM </a:t>
            </a:r>
            <a:r>
              <a:rPr lang="tr-TR" sz="1600" b="1" cap="none" dirty="0" err="1" smtClean="0">
                <a:solidFill>
                  <a:srgbClr val="85DE42"/>
                </a:solidFill>
              </a:rPr>
              <a:t>Soil</a:t>
            </a:r>
            <a:r>
              <a:rPr lang="tr-TR" sz="1600" dirty="0" smtClean="0">
                <a:solidFill>
                  <a:srgbClr val="85DE42"/>
                </a:solidFill>
              </a:rPr>
              <a:t>, </a:t>
            </a:r>
            <a:r>
              <a:rPr lang="tr-TR" sz="1600" cap="none" dirty="0" smtClean="0">
                <a:solidFill>
                  <a:schemeClr val="tx1"/>
                </a:solidFill>
              </a:rPr>
              <a:t>Organik madde miktarı düşük olan ve bozulan toprakların geri kazandırılabilmesi, birim alandan elde edilen verimin artırılabilmesi ve sürdürülebilir bir tarım yapılabilmesi için tarım sektörünün temel ürünleri arasında yer almaktadır.</a:t>
            </a:r>
            <a:br>
              <a:rPr lang="tr-TR" sz="1600" cap="none" dirty="0" smtClean="0">
                <a:solidFill>
                  <a:schemeClr val="tx1"/>
                </a:solidFill>
              </a:rPr>
            </a:br>
            <a:r>
              <a:rPr lang="tr-TR" sz="1800" b="1" cap="none" dirty="0" smtClean="0">
                <a:solidFill>
                  <a:schemeClr val="tx1"/>
                </a:solidFill>
              </a:rPr>
              <a:t/>
            </a:r>
            <a:br>
              <a:rPr lang="tr-TR" sz="1800" b="1" cap="none" dirty="0" smtClean="0">
                <a:solidFill>
                  <a:schemeClr val="tx1"/>
                </a:solidFill>
              </a:rPr>
            </a:br>
            <a:r>
              <a:rPr lang="tr-TR" sz="1800" dirty="0">
                <a:solidFill>
                  <a:schemeClr val="tx1"/>
                </a:solidFill>
              </a:rPr>
              <a:t/>
            </a:r>
            <a:br>
              <a:rPr lang="tr-TR" sz="1800" dirty="0">
                <a:solidFill>
                  <a:schemeClr val="tx1"/>
                </a:solidFill>
              </a:rPr>
            </a:br>
            <a:endParaRPr lang="tr-TR" sz="1800" dirty="0">
              <a:solidFill>
                <a:schemeClr val="tx1"/>
              </a:solidFill>
            </a:endParaRPr>
          </a:p>
        </p:txBody>
      </p:sp>
      <p:sp>
        <p:nvSpPr>
          <p:cNvPr id="8" name="İçerik Yer Tutucusu 7"/>
          <p:cNvSpPr>
            <a:spLocks noGrp="1"/>
          </p:cNvSpPr>
          <p:nvPr>
            <p:ph idx="1"/>
          </p:nvPr>
        </p:nvSpPr>
        <p:spPr>
          <a:xfrm flipV="1">
            <a:off x="677339" y="6624679"/>
            <a:ext cx="45719" cy="45719"/>
          </a:xfrm>
        </p:spPr>
        <p:txBody>
          <a:bodyPr>
            <a:normAutofit fontScale="25000" lnSpcReduction="20000"/>
          </a:bodyPr>
          <a:lstStyle/>
          <a:p>
            <a:endParaRPr lang="tr-TR" dirty="0"/>
          </a:p>
        </p:txBody>
      </p:sp>
      <p:pic>
        <p:nvPicPr>
          <p:cNvPr id="4" name="Resim 3"/>
          <p:cNvPicPr/>
          <p:nvPr/>
        </p:nvPicPr>
        <p:blipFill>
          <a:blip r:embed="rId2"/>
          <a:stretch>
            <a:fillRect/>
          </a:stretch>
        </p:blipFill>
        <p:spPr>
          <a:xfrm>
            <a:off x="6818244" y="5486400"/>
            <a:ext cx="1371600" cy="934277"/>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99" y="5486400"/>
            <a:ext cx="1272210" cy="93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4" y="5628512"/>
            <a:ext cx="270344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sim 9"/>
          <p:cNvPicPr/>
          <p:nvPr/>
        </p:nvPicPr>
        <p:blipFill>
          <a:blip r:embed="rId5"/>
          <a:stretch>
            <a:fillRect/>
          </a:stretch>
        </p:blipFill>
        <p:spPr>
          <a:xfrm>
            <a:off x="8189844" y="3774831"/>
            <a:ext cx="3814585" cy="1289538"/>
          </a:xfrm>
          <a:prstGeom prst="rect">
            <a:avLst/>
          </a:prstGeom>
        </p:spPr>
      </p:pic>
      <p:pic>
        <p:nvPicPr>
          <p:cNvPr id="11" name="Resim 10"/>
          <p:cNvPicPr>
            <a:picLocks noChangeAspect="1"/>
          </p:cNvPicPr>
          <p:nvPr/>
        </p:nvPicPr>
        <p:blipFill>
          <a:blip r:embed="rId6"/>
          <a:stretch>
            <a:fillRect/>
          </a:stretch>
        </p:blipFill>
        <p:spPr>
          <a:xfrm>
            <a:off x="4869703" y="5461948"/>
            <a:ext cx="1323975" cy="958727"/>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4410" y="5426140"/>
            <a:ext cx="1270116" cy="1135602"/>
          </a:xfrm>
          <a:prstGeom prst="rect">
            <a:avLst/>
          </a:prstGeom>
        </p:spPr>
      </p:pic>
    </p:spTree>
    <p:extLst>
      <p:ext uri="{BB962C8B-B14F-4D97-AF65-F5344CB8AC3E}">
        <p14:creationId xmlns:p14="http://schemas.microsoft.com/office/powerpoint/2010/main" val="2784522192"/>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çılar">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is Klasi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çıla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12399</TotalTime>
  <Words>2507</Words>
  <Application>Microsoft Office PowerPoint</Application>
  <PresentationFormat>Geniş ekran</PresentationFormat>
  <Paragraphs>538</Paragraphs>
  <Slides>68</Slides>
  <Notes>0</Notes>
  <HiddenSlides>0</HiddenSlides>
  <MMClips>0</MMClips>
  <ScaleCrop>false</ScaleCrop>
  <HeadingPairs>
    <vt:vector size="6" baseType="variant">
      <vt:variant>
        <vt:lpstr>Kullanılan Yazı Tipleri</vt:lpstr>
      </vt:variant>
      <vt:variant>
        <vt:i4>7</vt:i4>
      </vt:variant>
      <vt:variant>
        <vt:lpstr>Tema</vt:lpstr>
      </vt:variant>
      <vt:variant>
        <vt:i4>3</vt:i4>
      </vt:variant>
      <vt:variant>
        <vt:lpstr>Slayt Başlıkları</vt:lpstr>
      </vt:variant>
      <vt:variant>
        <vt:i4>68</vt:i4>
      </vt:variant>
    </vt:vector>
  </HeadingPairs>
  <TitlesOfParts>
    <vt:vector size="78" baseType="lpstr">
      <vt:lpstr>Arial</vt:lpstr>
      <vt:lpstr>Calibri</vt:lpstr>
      <vt:lpstr>Calibri Light</vt:lpstr>
      <vt:lpstr>inherit</vt:lpstr>
      <vt:lpstr>Times New Roman</vt:lpstr>
      <vt:lpstr>Tunga</vt:lpstr>
      <vt:lpstr>Wingdings</vt:lpstr>
      <vt:lpstr>Açılar</vt:lpstr>
      <vt:lpstr>Office Teması</vt:lpstr>
      <vt:lpstr>3_Office Teması</vt:lpstr>
      <vt:lpstr>PowerPoint Sunusu</vt:lpstr>
      <vt:lpstr>BOLWORM ORGANİK GÜBRELERİN ÖZELLİKLERİ</vt:lpstr>
      <vt:lpstr>BOLWORM ORGANİK GÜBRELERİN ÖZELLİKLERİ</vt:lpstr>
      <vt:lpstr>BOLWORM ORGANİK GÜBRELERİN ÖZELLİKLERİ</vt:lpstr>
      <vt:lpstr>BOLWORM ORGANİK GÜBRELERİN ÖZELLİKLERİ</vt:lpstr>
      <vt:lpstr>PowerPoint Sunusu</vt:lpstr>
      <vt:lpstr>PowerPoint Sunusu</vt:lpstr>
      <vt:lpstr>PowerPoint Sunusu</vt:lpstr>
      <vt:lpstr>BOLWORM SOİL                                             %100 Organik KatI Solucan Gübresİ  Ürün ÖzellİKLERİ  BOLWORM Soil,  %100 katı organik solucan gübresi olup toprağın beslenmesi ve topraktaki biyolojik çeşitliliğinin artırılması amacıyla, taban gübresi olarak üretilmiştir. Bitkilerin ihtiyacı olan besin elementlerini topraktan alabilmesi, yetiştirildiği toprağın yapısı, organik madde miktarı, ph, bitkinin gelişimi için engel oluşturacak stres, hastalık ve zararlılardan arilik gibi  faktörler ile doğrudan ilişkilidir. BOLWORM Soil, Bu faktörler ve toprakta bitkinin gelişimini etkileyen bir çok unsurun iyileşmesini sağlayarak, toprağın üretkenliğini artırmaktadır. BOLWORM Soil, Organik madde miktarı düşük olan ve bozulan toprakların geri kazandırılabilmesi, birim alandan elde edilen verimin artırılabilmesi ve sürdürülebilir bir tarım yapılabilmesi için tarım sektörünün temel ürünleri arasında yer almaktadır.   </vt:lpstr>
      <vt:lpstr>Kullanım  Alanları ve Dozajları   </vt:lpstr>
      <vt:lpstr>PowerPoint Sunusu</vt:lpstr>
      <vt:lpstr>BOLWORM COMPO         Ürün Özellİklerİ                                       BOLWORM Compo,   %100 katı organik  gübre olup, toprağın beslenmesi ve topraktaki biyolojik çeşitliliğinin artırılması amacıyla, taban gübresi olarak üretilmiştir. Bitkilerin ihtiyacı olan besin elementlerini topraktan alabilmesi, yetiştirildiği toprağın yapısı, organik madde miktarı, ph, bitkinin gelişimi için engel oluşturacak stres, hastalık ve zararlılardan arilik gibi  faktörler ile doğrudan ilişkilidir.  BOLWORM Compo, Bu faktörler ve toprakta bitkinin gelişimini etkileyen bir çok unsurun iyileşmesini sağlayarak, toprağın üretkenliğini artırmaktadır.  BOLWORM Compo, Organik madde miktarı düşük olan ve bozulan toprakların geri kazandırılabilmesi, birim alandan elde edilen verimin artırılabilmesi ve sürdürülebilir bir tarım yapılabilmesi için tarım sektörünün temel ürünleri arasında yer almaktadır.   BOLWORM Compo, Bitkisel Kompost atıkları, çeşitli bitki atıkları, hayvan atıkları ve diğer organik atıkların özel formulasyonu ile oluşmaktadır. </vt:lpstr>
      <vt:lpstr>    BOLWORM COMPO          TABAN Gübresİ</vt:lpstr>
      <vt:lpstr>Kullanım Dozajları ve Kullanım Alanı </vt:lpstr>
      <vt:lpstr>PowerPoint Sunusu</vt:lpstr>
      <vt:lpstr>BOLWORM P    Organik Fosforlu Gübre  Ürün Özellİklerİ  Zengin fosfor içerikli organik katı gübremiz, organik tarımda kullanıma uygun olmak  üzere taban gübresi olarak toprağın yapısını düzenler ve gerekli makro ve mikro besin elementlerini sağlar. Zengin içerikli doğal organik kayaçların organik tarımda en önemli gereksinimlerden olan fosfor ihtiyacını organik nitelikli olarak karşılamak için tarım sektörünün hizmetine sunulmuştur. Bitkinin enerji kaynağı olan fosfor artık biyoteknolojik yöntemlerle bitkiye herhangi bir kimyasal girdi kullanımı gerekmeden BOLWORM P  taban gübresi sayesinde sağlanabilecektir.  </vt:lpstr>
      <vt:lpstr>PowerPoint Sunusu</vt:lpstr>
      <vt:lpstr>PowerPoint Sunusu</vt:lpstr>
      <vt:lpstr>PowerPoint Sunusu</vt:lpstr>
      <vt:lpstr>PowerPoint Sunusu</vt:lpstr>
      <vt:lpstr> BOLWORM POWER  %100 Organik SIvI Solucan Gübresİ  Ürün Özellİklerİ  BOLWORM Power, %100 sıvı ve organik solucan gübresi olup bitkinin BOLWORM Power, ile taban gübrelemesi yapıldıktan sonra üst gübrelemesinin yapılarak bitkiye doğrudan sprey ya da pülverizatör yardımı yada damla sulama yöntemleri ile doğrudan sıvı gübre uygulamasına imkan verir. BOLWORM Power,  sıvı organik solucan gübresi ile muamele edilen bitkiler, ihtiyaç duyduğu besin maddelerini yapraktan direk alması ile daha hızlı ve daha etkin verim artışı göstermektedir. BOLWORM Power,, damlama sulama yöntemleri kullanılan seralarda rahatlıkla bitki çeşitine göre uygun doz ve su ile karıştırılarak kolaylıkla uygulanabilir. BOLWORM Power, yoğun konsantrasyona sahip olup az miktarlar ile büyük alanlarda etkinlik gösterir.   </vt:lpstr>
      <vt:lpstr>PowerPoint Sunusu</vt:lpstr>
      <vt:lpstr>PowerPoint Sunusu</vt:lpstr>
      <vt:lpstr>PowerPoint Sunusu</vt:lpstr>
      <vt:lpstr>PowerPoint Sunusu</vt:lpstr>
      <vt:lpstr>Kullanım Dozajları ve Kullanım Alanı (Topraktan ve Yapraktan Uygulama)</vt:lpstr>
      <vt:lpstr>Kullanım Dozajları ve Kullanım Alanı (Topraktan ve Yapraktan Uygulama)</vt:lpstr>
      <vt:lpstr>Kullanım Dozajları ve Kullanım Alanı (Topraktan ve Yapraktan Uygulama)</vt:lpstr>
      <vt:lpstr>Kullanım Dozajları ve Kullanım Alanı (Topraktan ve Yapraktan Uygulama)</vt:lpstr>
      <vt:lpstr>PowerPoint Sunusu</vt:lpstr>
      <vt:lpstr>BOLWORM Humik Asİt     ORGANİK SIvI Hümİk Asİt  Ürün Özellİklerİ  BOLWORM Hümik Asit, organik bazlı olarak üretilen sıvı hümik asit olup, hümik asitin organik tarımda kaynak olarak kullanılabilmesini sağlayan çok özel formülasyonlu ve zengin içerikli bir üründür. Tarımda toprağın stabilitesini artırmak, bitki besin elementlerinin bitki tarafından alımını hızlandırmak ve kolaylaştırmak için çok önemli bir girdi kaynağı olan hümik asit organik tarımda kimyasal üretim prosesi ile üretilmesinden ötürü kullanılamamaktadır. </vt:lpstr>
      <vt:lpstr>Kullanım Dozajları ve Kullanım Alanı (Topraktan ve Yapraktan Uygulama)</vt:lpstr>
      <vt:lpstr>Kullanım Dozajları ve Kullanım Alanı (Topraktan ve Yapraktan Uygulama)</vt:lpstr>
      <vt:lpstr>Kullanım Dozajları ve Kullanım Alanı (Topraktan ve Yapraktan Uygulama)</vt:lpstr>
      <vt:lpstr>PowerPoint Sunusu</vt:lpstr>
      <vt:lpstr>BOLWORM N &amp; P       SIvI Organomİneral Gübre  Ürün Özellİklerİ  BOLWORM N &amp; P 10.25.0 formatında zengin azot(n) ve fosfor(p) içeren organomineral gübre ürünümüz iyi tarımda önemli seviyede besleyici azot(n) ve fosfor(p) kaynağına sahiptir. BOLWORM N &amp; P, bitkinin yaşam döngüsünün ve verim sürecinin sağlıklı geçebilmesini sağlayan azot(n) ve fosforca (P) zengin içerikli olan ürünümüz iyi tarıma uygun organomineral nitelikli bir gübredir. BOLWORM N &amp; P NP sıvı ve yoğun formda olup, bitki, toprak ve iklim koşullarına göre belirlenecek olan dozajlarda su ile seyreltilerek yaprak ve bitkiye doğrudan sprey edilebileceği gibi, damlama sulama sistemleri ile de kolaylıkla bitkiye verilebilir. </vt:lpstr>
      <vt:lpstr>Kullanım Dozajları ve Kullanım Alanı (Topraktan ve Yapraktan Uygulama) </vt:lpstr>
      <vt:lpstr>Kullanım Dozajları ve Kullanım Alanı (Topraktan ve Yapraktan Uygulama) </vt:lpstr>
      <vt:lpstr>Kullanım Dozajları ve Kullanım Alanı (Topraktan ve Yapraktan Uygulama) </vt:lpstr>
      <vt:lpstr>Kullanım Dozajları ve Kullanım Alanı (Topraktan ve Yapraktan Uygulama)ı </vt:lpstr>
      <vt:lpstr>PowerPoint Sunusu</vt:lpstr>
      <vt:lpstr>BOLWORM MİCRO   SIVI ORGANOMİNERAL GÜBRE  ÜRÜN ÖZELLİKLERİ  BOLWORM Micro, micro besin elementlerini bünyesinde şelatlı formlarını bulunduran gübredir. Bu elementler bitki bünyesinde az miktarlarda bulunmalarına rağmen bitkilerde tohum ve meyve tutumu, çiçeklenme, enzimatik tepkimeler gübü fizyolojik ve biyokimyasal süreçlerde önemli görevler üstlenirler. Toprakta yetersiz ve dengesiz düzeyde bulunmaları halinde etkileri belirgin şekilde hissedilir. Bununla birlikte topraktaki yarayışlarıı ve itki üyesideki u işlevlerini etkileyen birçok faktör vardır.  BOLWORM Micro yüksek kireç içeriği ve yüksek Ph değerine sahip topraklarda görülme riski yüksek olan iz element noksanlıklarını gidererek verim azalışlarının önüne geçer. Toprak uygulamaları oldukça başarılı olmasına rağmen  toprakta çok yüksek kireç içeriğine sahip topraklara toprak ve yaprak uygulamalarından iyi sonuç alınır. Bitki büyüme dönemi boyunca herhangi bir dönemde fark edilmesi durumunda yapraktan uygulanması daha etkili olduğu tespit edilmiştir. Tek yıllık bitkilerde özellikle serada yetiştirilen sebzelerde bu etki çok süratli giderilmektedir.   </vt:lpstr>
      <vt:lpstr>PowerPoint Sunusu</vt:lpstr>
      <vt:lpstr>PowerPoint Sunusu</vt:lpstr>
      <vt:lpstr>BOLWORM CA   SIVI ORGANOMİNERAL GÜBRE  ÜRÜN ÖZELLİKLERİ  BOLWORM CA, kalsiyum içeren bir gübre olup, hücre duvarlarının önemli bir parçası olan hücre duvarının yapısını, uzamasını ve bölünmesini, hücrelerin pH değerini, yapısal bütünlüğünü ve hücre zar geçirgenliğini etkileyen önemli bir bitki besin elementidir. Genç dokuların (yaprak, sap ve kökler) düzgün ve sağlıklı gelişimini, renklerin ise daha iyi oluşmasını sağlar. Sebzelerden domates başta olmak üzere pekçok meyvede kalsiyum noksanlığından kaynaklanan çatlamaların, şekil bozukluklarının, lekelerin dirençsizliğinin ve nihai aşamada verim kaybının önlenmesi için oldukça önemli bir gübredir. Yaprak uygulamaları toprak uygulamalarına oranla daha etkili olmaktadır.  </vt:lpstr>
      <vt:lpstr>PowerPoint Sunusu</vt:lpstr>
      <vt:lpstr>PowerPoint Sunusu</vt:lpstr>
      <vt:lpstr>BOLWORM BOR    SIVI ORGANOMİNERAL GÜBRE  ÜRÜN ÖZELLİKLERİ  BOLWORM B, bor besinlerin ve suyun bitkiye büyüme sırasında taşınmasına yardımcı olur, büyüme gelişme, ürün verme ve çekirdek oluşturma evrelerinde önemli rol oynar. Bu ürün bitkilerin generatif (üremeye ilişkin) gelişiminde, vejetatif (bitkisel) gelişimine kıyasla daha çok rol oynar. Bitki bünyesinde hareketsiz olup bitkilerin ihtiyaç duyduğu değer çok düşüktür. Bor noksanlığı, belirtileri bitkide önce genç yaprak, organ ve büyüme noktalarında görülür. Bitkilerin kök uzaması yavaşlar ve durur, boğum araları kısalır, genç yapraklar büzülüp kıvrılır, biçimleri bozulur yüzeylerinde kabarık ve çukurlar oluşur. Tomurcuk, çiçek ve meyve oluşumu azalır veya tamamen durur. Ayrıca bor noksanlığı sonucu bitkilerin üzerinde oluşan soğuk ve tuz stresi de bitkisel üretimde belirgin verim kaybına neden olur. BOLWORM B,  bitki ve toprak özelliklerine göre topraktan ve yapraktan doğru zaman ve dozlarda kullanılırsa, tek yıllık ve çok yıllık bitkilerde bor noksanlığı ve sıcaklık değişimine bağlı bu olumsuzlukların süratle giderilmesini  sağlar. </vt:lpstr>
      <vt:lpstr>PowerPoint Sunusu</vt:lpstr>
      <vt:lpstr>PowerPoint Sunusu</vt:lpstr>
      <vt:lpstr>BOLWORM N   SIVI ORGANOMİNERAL GÜBRE  ÜRÜN ÖZELLİKLERİ  BOLWORM N, azot (N)’ lu bir gübredir. Azot bitki bünyesinde en yüksek düzeyde bulunan ve bitkilerin en yüksek düzeyde aldığı makro besin elementidir. Bitkilerde proteinin ana maddesidir ve güneş enerjisini bitki için yarayışlı enerji haline dönüştüren klorofil maddesinin temek yapı taşıdır. Bitki bünyesinde önemli fizyolojik işlevler geröekleştirir. Bitkilerin yeşil kısımları gelişme döneminde çok miktarda azot kullanır. Bundan dolayı azot yaprak ve gövde oluşumunu teşvik eder. Bitki üzerindeki bu etkilerinden dolayı azot yaprak ve gövde oluşumunu teşvik eder. Bitki üzerindeki bu etkilerinden dolayı ürün miktar ve kalitesini etkinliğini belirleyen en temek besin elementidir.  Bununla birlikte bitkisel üretimde uygulanan azot yıkanarak ortamdan uzaklaştığı için bu ürün kaybın önüne geçerek azotun bitki tarafından etkin bir şekilde alınmasını sağlar.  </vt:lpstr>
      <vt:lpstr> </vt:lpstr>
      <vt:lpstr>PowerPoint Sunusu</vt:lpstr>
      <vt:lpstr>BOLWORM ÇİFTLİK   SIVI ORGANOMİNERAL GÜBRE  ÜRÜN ÖZELLİKLERİ  BOLWORM Çiftlik, 10.25.0 formatında zengin Azot(N) ve Fosfor(P) içeren organomineral gübre ürünümüz iyi tarımda önemli seviyede besleyici Azot(N) ve Fosfor(P) kaynağına sahiptir.  Bitkinin yaşam döngüsünün ve verim sürecinin sağlıklı geçebilmesini sağlayan Azot(N) ve Fosforca(P) zengin içerikli olan ürünümüz iyi tarıma uygun organomineral nitelikli bir gübredir. BOLWORM Çiftlik, sıvı ve yoğun formda olup, bitki toprak ve iklim koşullarına göre belirlenecek olan dozajlarda su ile seyreltilerek yaprak ve bitkiye doğrudan sprey edilebileceği gibi, damlama sulama sistemleri ile de kolaylıkla bitkiye verilebilir.  </vt:lpstr>
      <vt:lpstr>PowerPoint Sunusu</vt:lpstr>
      <vt:lpstr>    BOLWORM CEMRE   DON ZARARI VE SOĞUK STRESİNİ ÖNLEYİCİ MİKROBİYAL GÜBRE  BOLWORM CEMRE, Doğal bir azospirillum brasilense izolatı içeren mikrobiyal bir gübredir. Tarla bitkilerde ve ağaçlarda, bitkilerin verim düzeyinde artışlara sebep olur. Bitkilerde yaprak, toprak, yaprak + toprak uygulamaları ile besin elementi alımında artışa ilaveten, fotosentezde artışa neden olarak verim artışına neden olur, meyve tutma oranını artırır. Periyodisite gösteren bitkilerde çok yıllık bitkilerde var ya da yok yıl gözetilmeden her yıl uygulanmalıdır.  Tavsiye edilen dönemlerde ve  bitki çeşidine göre önerilen uygulama yapıldığında soğuk stresi ve don zararını bazı bitkilerde tamamen bazı bitkilerde %70 e varan oranlara kadar azaltmaktadır.  Tek yıllık ve çok yıllık bitkilerde bitkilerin verim düzeyinde artışa sebep olur. Bitkilerde yaprak, toprak, toprak + toprak uygulamaları ile besin elementi alımında artışa ilaveten, fotosentezde artışa neden olarak verim artışına neden olur, meyve tutma oranını arttırır.  Periyodisite gösteren bitkilerde çok yıllık bitkilerde var ya da yok yıl göztetilmeden her yıl kullanılmalıdır. 4 °C de 3 yıl, 21 °C de 14 ay saklanır. Orijinal ambalajı içersinde kuru ve serin ortamlarda depolanmalı ve güneşte bırakılmamalıdır. Azospirillum brasilense uygulandığı ortam olan tohum materyallerinde canlılığını en az 1 -2 ay korur. Soğuk stresine bağlı, tomurcuk ölümleri, dal kurumaları, gövde kabuğunun çatlaması ve kurumalarına karşı korur. Çiçeklenme ve meyve tutma oranlarında artışı sağlar, Genç sürgünlerin düşük sıcaklıktan zarar görmelerini engeller, İlkbahar geç ve sonbahar erken donlarına karşı meyve ağaçlarında, tomurcuk, çiçek ve sürgün, kültür bitkilerinde ise kök ve gövdede don zararına karşı korumak ve dayanıklılık sağlamak amacıyla geliştirilmiştir.  Dış mekan ve süs bitkilerini soğuk stresi ve don zararına karşı korur.      .</vt:lpstr>
      <vt:lpstr>   Yaprak ve Gövde UygulamasI (100 L su ile seyreltilip 1 da alana uygulanacak ürün mİktarI)   Sebzeler: Dikimden iki hafta sonra ilk uygulama yapılır ve sonbahar erken donları ve ilkbahar geç donlarının oluştuğu tarihten 15 gün önce ikinci uygulama ve ikinci uygulamayı takiben 20 gün sonra üçüncü uygulama yapılır (2000-3000 ml ürün, 100 l su ile 1 da alana). Narenciye: Meyve hasadını takiben kış gübrelemesi yapılan bitkilerde, kasım-aralık ayında ilk uygulama bitkilerin meyve gözleri de dahil yaprağa ve/veya tüm bitkiye yapılır. Ocak sonu, şubat ortası ve mart başında olmak üzere toplam dört uygulama yapılır. (3000-4000 ml ürün, 100 l su ile 1 da alana). Fındık: Meyve hasadını takiben kış gübrelemesi yapılan bitkilerde, kasım-aralık ayında ilk uygulama bitkilerin meyve gözleri de dahil yaprağa ve/veya tüm bitkiye yapılır. Şubat sonu ve mart ortası ve nisan ortası olmak üzere toplam dört uygulama yapılır (3000-4000 ml ürün, 100 l su ile 1 da alana).  Ceviz :Meyve hasadını takiben kış gübrelemesi yapılan bitkilerde, kasım-aralık ayında ilk uygulama bitkilerin meyve gözleri de dahil yaprağa ve/veya tüm bitkiye yapılır. Şubat sonu ve mart ortası ve nisan ortası olmak üzere toplam dört uygulama yapılır (3000-4000 ml ürün, 100 l su ile 1 da alana).  Meyve Ağaçları: Meyve hasadını takiben kış gübrelemesi yapılan bitkilerde, kasım ayında ilk uygulama bitkilerin meyve gözleri de dahil yaprağa ve/veya tüm bitkiye yapılır. şubat sonu, mart ortası olmak üzere toplam üç uygulama yapılır. (3000-4000 ml ürün, 100 l su ile 1 da alana). Tarla Bitkileri: Dikimden üç hafta sonra ilk uygulama yapılır ve sonbahar erken donları ve ilkbahar geç donlarının oluştuğu tarihten 15 gün önce ikinci uygulama ve ikinci uygulamayı takiben 20 gün sonra üçüncü uygulama yapılır (2000-3000 ml ürün, 100 l su ile 1 da alana). Çiçekler, Karpuz, Kavun, Kabak: Dikimden iki hafta sonra ilk uygulama yapılır ve sonbahar erken donları ve ilkbahar geç donlarının oluştuğu tarihten 15 gün önce ikinci uygulama ve ikinci uygulamayı takiben 20 gün sonra üçüncü uygulama yapılır (2000-3000 ml ürün, 100 l su ile 1 da alana). Bağ: Meyve hasadını takiben kış gübrelemesi yapılan bitkilerde, kasım-aralık ayında ilk uygulama bitkilerin meyve gözleri de dahil yaprağa ve/veya tüm bitkiye yapılır. Şubat sonu ve mart ortası ve nisan ortası olmak üzere toplam dört uygulama yapılır (3000-4000 ml ürün, 100 l su ile 1 da alana).  Depolama  4°c'de 3 yıl, max. 21°c'de 24 aya kadar saklanır. orijinal ambalajı içerisinde kuru ve serin ortamlarda depolayınız, güneşte bırakmayınız. Ürünün Çalıştığı Toprak Ph Sı, Toprak Sıcaklığı Ve Toprak Yapısı: 4.0 — 8.5 Ph aralığında, 20°c — 35°c derece sıcaklık aralığına sahip tın, killi tın, siltli tın ve kumlu tın tekstrüne sahip topraklarda çalışır. Üretim ve Son Kullanma Tarihi: 1 Yıl Yaşam Süresi : Azospirillum brasilense uygulandığı ortam olan tohum materyallerinde canlılığını en az 1-2 ay korur.   </vt:lpstr>
      <vt:lpstr>PowerPoint Sunusu</vt:lpstr>
      <vt:lpstr>PowerPoint Sunusu</vt:lpstr>
      <vt:lpstr>BOLWORM CEMRE-S   SIVI Organik GÜBRE  ÜRÜN ÖZELLİKLERİ  Bünyesinde doğal formda organik asit, aminoasit, antioksidan enzimler ve hormon içeriği bulunan CEMRE-S, bitki menşeli sıvı bir organik gübredir. Soğuk, dolu, su ve tuz stresine karşı etkin koruma sağlar. CEMRE -S bitkilerin fide veya büyüme döneminde karşılaştığı bu stres koşulları karşısında besin ve iyon dengesini mümkün kılar. Gelişimini tamamlamış bitki örtüsünde ise özellikle doludan kaynaklanan yaprak parçalanması ve şekil bozukluğunun giderilmesinde üstün performans gösterir. kuru tarımın yapıldığı bölgelerde, sulamanın gecikmesi veya yağışların bölge ortalamasının atında gerçekleşmesi durumunda bitkilerin kuraklık stresine karşı dayanıklılık mekanizmasını düzenler ve bu olumsuz etkinin bertaraf edilmesini sağlar. CEMRE-S yetiştirme ortamındaki su kalitesinin düşük olması veya coğrafi yapıdan kaynaklanan orta düzeyli tuzluluk halinde ise doğal antioksidan enzim ve organik asitlerle bitkilerin su ve besin alım dengesini sağlar, onları tuz stresine karşı etkili şekilde korur.   Garanti Edilen İçerik: Organik Madde: %35; Azot (n): %2,5; Organik Karbon: %24 </vt:lpstr>
      <vt:lpstr>Uygulama şekli: sıvı formülasyonda sunulan 2000-3000 ml CEMRE-S ürünü 100 l suda seyreltilerek fide, fidan ve gelişme aşamasındaki bitkiler için damla sulama sistemi veya holder/pülverizatörlerle bir dekarlık alanda doğrudan toprağa, bitki yaprak ve gövdesine uygulanabilir.  TOPRAKTAN UYGULAMA (100 L SU İLE SEYRELTİLİP 1 DA ALANA UYGULANACAK ÜRÜN MİKTARI)  Sebzeler: dikimden iki hafta sonra ilk uygulama yapılarak son hasat dönemine kadar 15 gün aralıklarla sürdürülür. Tohum yatağına veya kök bölgesine uygulanır (1500-2000 ml ürün 100 l su ile 1 da alana). Narenciye: çiçek gözlerinin kabarmaya başladığı dönemde ilk uygulama yapılarak hasat döneminden bir ay öncesine kadar 20-25 gün aralıklarla sürdürülür. Sulama veya damla sulama suyuna katılarak uygulanır (1500-2000 ml ürün, 100 l su ile 1 da alana). Pamuk: dikimden iki hafta sonra ilk uygulama yapılarak son hasat dönemine kadar 10 gün aralıklarla sürdürülür (1200-1500 ml ürün, 100 l su ile 1 da alana). Meyve ağaçları: tomurcuklanma, çiçeklenme ve meyve oluşumu döneminde ve meyvelerin büyümeye devam ettiği mevsim ortasında uygulanır (1500-2000 ml ürün, 100 l su ile 1 da alana). Tarla bitkileri: her sulama suyuyla birlikte büyüme dönemi boyunca 3 kez uygulanır (1500-2000 ml ürün, 100 l su ile 1 da alana). Çiçekler, karpuz, kavun, kabak: bitki büyüme dönemi boyunca; fide, tomurcuk ve çiçek devresinde, 15 gün aralıklarla 3 kez uygulanır (1500-2000 ml ürün, 100 l su ile 1 da alana). Çim alanlar: yetişme dönemi boyunca 3 kez uygulanır (2000-3000 ml ürün, 100 l su ile 1 da alana). Bağ: yaprakların oluşumundan hasat dönemine kadar; çiçek öncesi, çiçek sonrası ve meyve fındık büyüklüğünde iken 3 kez 25 gün aralıklarla uygulanır (1500-2000 ml ürün, 100 l su ile 1 da alana). Muz: meyve oluşum döneminden itibaren uygulanır (1500-2000 ml ürün, 100 l su ile 1 da alana). </vt:lpstr>
      <vt:lpstr>YAPRAKTAN UYGULAMA (100 L SU İLE SEYRELTİLİP 1 DA ALANA UYGULANACAK ÜRÜN MİKTARI)  Sebzeler: dikimden iki hafta sonra ilk uygulama yapılır ve hasada 15 gün kalana kadar sürdürülür (500-1000 ml ürün, 100 L su ile 1 da alana).  Narenciye: meyve tutumundan itibaren ve meyve normal iriliğine ulaşıncaya kadar uygulanır. Holderle ve yağmurlama suyuna katılarak verilebilir (750-1500 ml ürün, 100 L su ile 1 da alana).  Pamuk: çiçeklenme ve koza oluşum döneminde uygulanır (600-1000 ml ürün, 100 L su ile 1 da alana).  Meyve ağaçları: tomurcuklanma, çiçeklenme ve meyve oluşumu döneminde ve meyvelerin büyümeye devam ettiği mevsim ortasında uygulanır (750-1250 ml ürün, 100 L su ile 1 da alana).  Tarla bitkileri: yabancı ot ilaçları ile birlikte 2 kez uygulanır (500-1000 ml ürün, 100 L su ile 1 da alana).  Çiçekler, karpuz, kavun, kabak: yetişme döneminden hasat dönemine kadar bitkinin her devresinde 3-5 kez uygulanır (400-800 ml ürün, 100 L su ile 1 da alana).  Bağ: yaprakların oluşumundan hasat dönemine kadar; çiçek öncesi, çiçek sonrası ve meyve fındık büyüklüğünde iken 3 kez 30 gün aralıklarla uygulanır (750-1250 ml ürün, 100 L su ile 1 da alana).  Kullanmadan önce iyice çalkalayınız. Raf ömrü üretim tarihinden itibaren 3 yıldır. </vt:lpstr>
      <vt:lpstr>PowerPoint Sunusu</vt:lpstr>
      <vt:lpstr>BOLWORM TOHUM KAPLAMA   SIVI Organik GÜBRE  ÜRÜN ÖZELLİKLERİ  BOLWORM TOHUM KAPLAMA, Doğal formdaki bacillus subtilis, bacillus megaterium ve lactococcus spp. İzolatlarını içeren mikrobiyal bir gübredir. Bitki tohumlarını kaplayarak hızla çoğalır ve bitkiden beslenmeksizin bitki için besin alınımını artırıcı salgılar oluşturur. Atmosferdeki serbest azotun bitkiye alınmasını sağlar. Doğal organik asit, aminoasit, oksin ve sitokinin teşvikiyle, kardeşlenme, meyve tutumu, saçak kök oluşumu, yaprak ve kök gelişimine yardımcı olur. Bitki gelişiminin ilk evresinde tohum çimlenmesini ve köklenmeyi, saçak kök oluşumunu ve gelişimini; sonraki aşamada ise bitkilerin yaprak ve gövde gelişimini sağlar. Bu şekilde ürün miktarını artırır. Topraktaki organik maddelerin mineralizasyonunu, mineral maddelerin ise çözünürlüğünü kolaylaştırır. Fosfor (P) ve kalsiyum (ca) başta olmak üzere bitkinin hemen ihtiyaç duyduğu NH4 ve NO3 besinlerinin ve toprakta yarayışlılığı az olan mg, fe, mn, zn ve cu gibi elementlerin bitkiye yarayışlı halde alımını sağlar. Ürün kalite ve miktar artışının yanı sıra bitkiyi çevresel stres koşullarına karşı dayanıklı kılar. BOLWORM TOHUM KAPLAMA, bitkilerin ürettiği ve bitki gelişimini olumsuz etkileyen ikincil metabolitler ve zararlı bileşikleri parçalayarak ortamdan uzaklaştırır. Kök bölgesinde meydana gelen hastalık ve patojenlerin yaşam koşullarını yok eder. Bu sayede münavebe imkânlarının sınırlı olduğu alanlarda, takip eden yılda aynı ürünün ekilmesinden kaynaklanan verim kayıplarının azaltılmasını sağlar. Özellikle yüksek kireç içeriğine ve yüksek ph değerine sahip topraklarda kireç çözünürlüğünü artırarak toprak ph’sının kök rizosfer bölgesinde azalmasına katkıda bulunur.   GARANTİ EDİLEN İÇERİK  W/W Toplam Canlı Organizma                   1x106 Kob/ml </vt:lpstr>
      <vt:lpstr>Organik tarım kanunu ve organik tarımın esasları ve uygulanmasına ilişkin yönetmelik çerçevesinde TR-OT-010 yetki numaralı CERES GMBH tarafından sertifikalandırılmıştır.  Garanti edilen içerik: baciullus subtilis; baciullus megaterium ve lactococcus spp.1x106 KOB/ml  uygulama şekli: sıvı formülasyonda sunulan BOLWORM TOHUM KAPLAMA, tohuma uygulanır. Uygun doz oranları aşılmamalıdır.   Tohumdan uygulama: 5 lt sıvı BOLWORM TOHUM KAPLAMA 8 L su ile karıştırılarak 1000 kg tohuma spreyle şeklinde uygulanarak tohum kaplanır ve vakit kaybetmeden ekilir veya tohumlar kuruduktan sonra 4o‘de saklanabilir. Bakterisit uygulanmış tohumlara bulaştırma yapılmamalıdır. Bakterisit uygulaması yapılan ilaçlı tohum kullanılıyorsa tohum çıkışından sonra damla sulama sistemi veya holderle bitki kök bölgesine ilave edilmelidir.   Kullanmadan önce iyice çalkalayınız. </vt:lpstr>
      <vt:lpstr>PowerPoint Sunusu</vt:lpstr>
      <vt:lpstr>      BOLWORM MT DEZENFEKTAN   SIVI ORGANOMİNERAL GÜBRE  ÜRÜN ÖZELLİKLERİ  BOLWORM MT DEZENFEKTAN tüm sebze, meyve, süs bitkileri ve ağaçlarda oluşan kök, gövde veya yaprak hastalıklarına sebep olan   zararlı mikroorganizmaların yok edilmesinde doğru kullanımda %100 başarı sağlamaktadır. Bakteri, virüs, yosun, spor ve mantarlara karşı etkili olan yeni nesil bir dezenfektandır. Etki alanı geniştir ve uzun süre kalıcı etkilidir. Çevreye zararı yoktur. doğada %99 oranında ayrışabilir. Dezenfeksiyon sonrasında su ve oksijen açığa çıkar. bu sebeple kalıntı bırakmaz. 0-95 c arasında kullanılabilir. Renksiz ve kokusuzdur. Güvenlidir. Solunum yollarını tahriş etmez. Kullanımı kolaydır   Ayrıca; a) Bitkinin gelişimindeki artış sağlar,  b) Kök sisteminin güçlendirilmesi sağlar c) Bitkinin ilaca olan ihtiyacını önemli ölçüde azaltır  </vt:lpstr>
      <vt:lpstr>PowerPoint Sunusu</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Vizyonled</dc:creator>
  <cp:lastModifiedBy>Vizyonled</cp:lastModifiedBy>
  <cp:revision>214</cp:revision>
  <dcterms:created xsi:type="dcterms:W3CDTF">2017-10-14T18:49:30Z</dcterms:created>
  <dcterms:modified xsi:type="dcterms:W3CDTF">2018-04-21T13:44:54Z</dcterms:modified>
</cp:coreProperties>
</file>